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</p:sldMasterIdLst>
  <p:notesMasterIdLst>
    <p:notesMasterId r:id="rId20"/>
  </p:notesMasterIdLst>
  <p:handoutMasterIdLst>
    <p:handoutMasterId r:id="rId21"/>
  </p:handoutMasterIdLst>
  <p:sldIdLst>
    <p:sldId id="629" r:id="rId2"/>
    <p:sldId id="702" r:id="rId3"/>
    <p:sldId id="725" r:id="rId4"/>
    <p:sldId id="724" r:id="rId5"/>
    <p:sldId id="722" r:id="rId6"/>
    <p:sldId id="716" r:id="rId7"/>
    <p:sldId id="733" r:id="rId8"/>
    <p:sldId id="718" r:id="rId9"/>
    <p:sldId id="736" r:id="rId10"/>
    <p:sldId id="726" r:id="rId11"/>
    <p:sldId id="727" r:id="rId12"/>
    <p:sldId id="728" r:id="rId13"/>
    <p:sldId id="730" r:id="rId14"/>
    <p:sldId id="732" r:id="rId15"/>
    <p:sldId id="739" r:id="rId16"/>
    <p:sldId id="743" r:id="rId17"/>
    <p:sldId id="744" r:id="rId18"/>
    <p:sldId id="746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4C22"/>
    <a:srgbClr val="C51F03"/>
    <a:srgbClr val="00CCFF"/>
    <a:srgbClr val="000066"/>
    <a:srgbClr val="007434"/>
    <a:srgbClr val="C42312"/>
    <a:srgbClr val="A81E10"/>
    <a:srgbClr val="80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246" autoAdjust="0"/>
  </p:normalViewPr>
  <p:slideViewPr>
    <p:cSldViewPr>
      <p:cViewPr varScale="1">
        <p:scale>
          <a:sx n="110" d="100"/>
          <a:sy n="110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0DE3EF-A73A-4287-8177-DA5EB69130DC}" type="datetimeFigureOut">
              <a:rPr lang="ru-RU"/>
              <a:pPr>
                <a:defRPr/>
              </a:pPr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2026FB-A9C0-43F8-91E0-A44F27E09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06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304DE8-1066-4EA4-B7CA-A0F9F1168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65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5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2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22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72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2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4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3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1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2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0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4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5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1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Комментарий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Только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5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3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04DE8-1066-4EA4-B7CA-A0F9F116830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3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769" y="1122363"/>
            <a:ext cx="844061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6769" y="3602038"/>
            <a:ext cx="844061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EEFB-92B9-43D5-B2F4-47902268C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2A5A-626C-4E29-B121-9B42C03E1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3754" y="365125"/>
            <a:ext cx="2426677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3723" y="365125"/>
            <a:ext cx="7139354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E91B-5DF5-4293-A607-3281304C7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9F01-D8FD-4A03-A473-9120F6453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1" y="1709739"/>
            <a:ext cx="970670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61" y="4589464"/>
            <a:ext cx="970670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8816-AEDF-4B07-BD9C-4963A7C4A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3723" y="1825625"/>
            <a:ext cx="478301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97416" y="1825625"/>
            <a:ext cx="478301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C018-5B8E-47AB-A77A-0CA060C6B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89" y="365126"/>
            <a:ext cx="970670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189" y="1681163"/>
            <a:ext cx="4761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5189" y="2505075"/>
            <a:ext cx="476103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97416" y="1681163"/>
            <a:ext cx="47844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97416" y="2505075"/>
            <a:ext cx="478448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2748-FA56-4DAC-8C2B-942281AE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F1F-6B60-459B-B29B-F179A18FF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5EAD-B03E-42BF-869C-06319567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90" y="457200"/>
            <a:ext cx="36297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481" y="987426"/>
            <a:ext cx="56974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190" y="2057400"/>
            <a:ext cx="36297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3FE4-E903-4F34-BDDE-88612D7C7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190" y="457200"/>
            <a:ext cx="362975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84481" y="987426"/>
            <a:ext cx="569741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5190" y="2057400"/>
            <a:ext cx="36297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7C4F-8806-447D-AAA3-00877AD3F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5857-897D-4AD4-AECF-02EA4F650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ozpolsch.edumsko.ru/uploads/2000/1145/section/63469/egeh.jpg?150626392449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tx2">
                <a:lumMod val="50000"/>
              </a:schemeClr>
            </a:gs>
            <a:gs pos="100000">
              <a:schemeClr val="bg1"/>
            </a:gs>
            <a:gs pos="61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97313" y="6122988"/>
            <a:ext cx="3240087" cy="582612"/>
          </a:xfr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68538" y="198438"/>
            <a:ext cx="6875462" cy="3416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</a:rPr>
              <a:t>Государственная итоговая аттестация </a:t>
            </a:r>
          </a:p>
          <a:p>
            <a:pPr algn="ctr"/>
            <a:r>
              <a:rPr lang="ru-RU" sz="3600" b="1">
                <a:solidFill>
                  <a:schemeClr val="bg1"/>
                </a:solidFill>
              </a:rPr>
              <a:t>по образовательным программам </a:t>
            </a:r>
          </a:p>
          <a:p>
            <a:pPr algn="ctr"/>
            <a:r>
              <a:rPr lang="ru-RU" sz="3600" b="1">
                <a:solidFill>
                  <a:schemeClr val="bg1"/>
                </a:solidFill>
              </a:rPr>
              <a:t>среднего общего образования </a:t>
            </a:r>
          </a:p>
          <a:p>
            <a:pPr algn="ctr"/>
            <a:r>
              <a:rPr lang="ru-RU" sz="3600" b="1">
                <a:solidFill>
                  <a:schemeClr val="bg1"/>
                </a:solidFill>
              </a:rPr>
              <a:t>в форме ЕГЭ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914775" y="4673600"/>
            <a:ext cx="646113" cy="908050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4560888" y="4403725"/>
            <a:ext cx="4375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10253F"/>
                </a:solidFill>
                <a:cs typeface="Times New Roman" pitchFamily="18" charset="0"/>
              </a:rPr>
              <a:t>Особенности программного обеспечения, используемого при проведении </a:t>
            </a:r>
            <a:r>
              <a:rPr lang="ru-RU" sz="1800" b="1" dirty="0" smtClean="0">
                <a:solidFill>
                  <a:srgbClr val="10253F"/>
                </a:solidFill>
                <a:cs typeface="Times New Roman" pitchFamily="18" charset="0"/>
              </a:rPr>
              <a:t>ЕГЭ в 2019 году</a:t>
            </a:r>
            <a:endParaRPr lang="ru-RU" sz="1800" b="1" dirty="0">
              <a:solidFill>
                <a:srgbClr val="10253F"/>
              </a:solidFill>
              <a:cs typeface="Times New Roman" pitchFamily="18" charset="0"/>
            </a:endParaRPr>
          </a:p>
        </p:txBody>
      </p:sp>
      <p:pic>
        <p:nvPicPr>
          <p:cNvPr id="1536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13001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Край_чистый_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8275" y="3332463"/>
            <a:ext cx="3764431" cy="3442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8" name="Picture 9" descr="https://ozpolsch.edumsko.ru/uploads/2000/1145/section/63469/egeh.jpg?1506263924491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22871" b="25667"/>
          <a:stretch>
            <a:fillRect/>
          </a:stretch>
        </p:blipFill>
        <p:spPr bwMode="auto">
          <a:xfrm>
            <a:off x="0" y="4149725"/>
            <a:ext cx="33162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35496" y="587077"/>
            <a:ext cx="908638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Скачивание ключа доступа к ЭМ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3" y="1097026"/>
            <a:ext cx="687625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Технический специалист совместно с членом ГЭК в </a:t>
            </a:r>
            <a:r>
              <a:rPr lang="ru-RU" sz="1800" b="1" dirty="0" smtClean="0">
                <a:solidFill>
                  <a:srgbClr val="FF0000"/>
                </a:solidFill>
              </a:rPr>
              <a:t>9.10</a:t>
            </a:r>
            <a:r>
              <a:rPr lang="ru-RU" sz="1800" b="1" dirty="0" smtClean="0">
                <a:solidFill>
                  <a:srgbClr val="000000"/>
                </a:solidFill>
              </a:rPr>
              <a:t> проверяет наличие ключа доступа на федеральном портале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7369"/>
          <a:stretch/>
        </p:blipFill>
        <p:spPr>
          <a:xfrm>
            <a:off x="79039" y="1743357"/>
            <a:ext cx="8957457" cy="4926003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987824" y="5229200"/>
            <a:ext cx="1753852" cy="5198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Скачивание ключа доступа к ЭМ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3061" y="1097026"/>
            <a:ext cx="276279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Если </a:t>
            </a:r>
            <a:r>
              <a:rPr lang="ru-RU" sz="1800" b="1" dirty="0" smtClean="0">
                <a:solidFill>
                  <a:srgbClr val="000000"/>
                </a:solidFill>
              </a:rPr>
              <a:t>так, то все хорошо.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5" y="1609594"/>
            <a:ext cx="9144000" cy="505976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957588" y="4581128"/>
            <a:ext cx="518457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Скачивание ключа доступа к ЭМ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9084" y="1021504"/>
            <a:ext cx="629118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А если так, то в 9.30 вы не сможете скачать ключ доступа.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538"/>
            <a:ext cx="9144000" cy="472776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123728" y="4398610"/>
            <a:ext cx="518457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71998"/>
            <a:ext cx="912187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Незамедлительно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обращаемся на федеральную горячую линию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51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Скачивание ключа доступа к ЭМ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445" y="1029964"/>
            <a:ext cx="842133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Технический специалист совместно с членом ГЭК в случае замены основной станции печати </a:t>
            </a:r>
            <a:r>
              <a:rPr lang="ru-RU" sz="1800" b="1" dirty="0" smtClean="0">
                <a:solidFill>
                  <a:srgbClr val="C00000"/>
                </a:solidFill>
              </a:rPr>
              <a:t>на резервную </a:t>
            </a:r>
            <a:r>
              <a:rPr lang="ru-RU" sz="1800" b="1" dirty="0" smtClean="0">
                <a:solidFill>
                  <a:srgbClr val="000000"/>
                </a:solidFill>
              </a:rPr>
              <a:t>скачивает </a:t>
            </a:r>
            <a:r>
              <a:rPr lang="ru-RU" sz="1800" b="1" dirty="0" smtClean="0">
                <a:solidFill>
                  <a:srgbClr val="C00000"/>
                </a:solidFill>
              </a:rPr>
              <a:t>резервный ключ </a:t>
            </a:r>
            <a:r>
              <a:rPr lang="ru-RU" sz="1800" b="1" dirty="0" smtClean="0">
                <a:solidFill>
                  <a:srgbClr val="000000"/>
                </a:solidFill>
              </a:rPr>
              <a:t>доступа к ЭМ на федеральном портале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8" y="2020356"/>
            <a:ext cx="8884768" cy="443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Скачивание ключа доступа к ЭМ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289" y="4509120"/>
            <a:ext cx="7746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После выбора кода аудитории справа от поля </a:t>
            </a:r>
            <a:r>
              <a:rPr lang="ru-RU" sz="1800" b="1" dirty="0" smtClean="0">
                <a:solidFill>
                  <a:srgbClr val="7030A0"/>
                </a:solidFill>
              </a:rPr>
              <a:t>«ИК </a:t>
            </a:r>
            <a:r>
              <a:rPr lang="ru-RU" sz="1800" b="1" dirty="0">
                <a:solidFill>
                  <a:srgbClr val="7030A0"/>
                </a:solidFill>
              </a:rPr>
              <a:t>для </a:t>
            </a:r>
            <a:r>
              <a:rPr lang="ru-RU" sz="1800" b="1" dirty="0" smtClean="0">
                <a:solidFill>
                  <a:srgbClr val="7030A0"/>
                </a:solidFill>
              </a:rPr>
              <a:t>печати» </a:t>
            </a:r>
            <a:r>
              <a:rPr lang="ru-RU" sz="1800" b="1" dirty="0">
                <a:solidFill>
                  <a:srgbClr val="7030A0"/>
                </a:solidFill>
              </a:rPr>
              <a:t>появится информация о максимальном количестве участников для данной аудитории в соответствии с распределением участников экзамена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19563"/>
            <a:ext cx="7960752" cy="3011511"/>
          </a:xfrm>
          <a:prstGeom prst="rect">
            <a:avLst/>
          </a:prstGeom>
        </p:spPr>
      </p:pic>
      <p:sp>
        <p:nvSpPr>
          <p:cNvPr id="17" name="Развернутая стрелка 16"/>
          <p:cNvSpPr/>
          <p:nvPr/>
        </p:nvSpPr>
        <p:spPr>
          <a:xfrm flipV="1">
            <a:off x="2054289" y="3772811"/>
            <a:ext cx="5112568" cy="648072"/>
          </a:xfrm>
          <a:prstGeom prst="uturnArrow">
            <a:avLst>
              <a:gd name="adj1" fmla="val 21228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052" y="5558230"/>
            <a:ext cx="8375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</a:rPr>
              <a:t>Сведения об использовании резервной станции в соответствующей аудитории будут </a:t>
            </a:r>
            <a:r>
              <a:rPr lang="ru-RU" sz="1800" b="1" dirty="0">
                <a:solidFill>
                  <a:srgbClr val="C00000"/>
                </a:solidFill>
              </a:rPr>
              <a:t>автоматически добавлены в основной ключ </a:t>
            </a:r>
            <a:r>
              <a:rPr lang="ru-RU" sz="1800" dirty="0">
                <a:solidFill>
                  <a:srgbClr val="000000"/>
                </a:solidFill>
              </a:rPr>
              <a:t>доступа к ЭМ. </a:t>
            </a:r>
            <a:endParaRPr lang="ru-RU" sz="1800" dirty="0" smtClean="0">
              <a:solidFill>
                <a:srgbClr val="000000"/>
              </a:solidFill>
            </a:endParaRPr>
          </a:p>
          <a:p>
            <a:r>
              <a:rPr lang="ru-RU" sz="1800" dirty="0" smtClean="0">
                <a:solidFill>
                  <a:srgbClr val="000000"/>
                </a:solidFill>
              </a:rPr>
              <a:t>Для загрузки на станцию сканирования нужно </a:t>
            </a:r>
            <a:r>
              <a:rPr lang="ru-RU" sz="1800" b="1" dirty="0" smtClean="0">
                <a:solidFill>
                  <a:srgbClr val="C00000"/>
                </a:solidFill>
              </a:rPr>
              <a:t>повторно </a:t>
            </a:r>
            <a:r>
              <a:rPr lang="ru-RU" sz="1800" b="1" dirty="0">
                <a:solidFill>
                  <a:srgbClr val="C00000"/>
                </a:solidFill>
              </a:rPr>
              <a:t>скачать основной ключ </a:t>
            </a:r>
            <a:r>
              <a:rPr lang="ru-RU" sz="1800" dirty="0">
                <a:solidFill>
                  <a:srgbClr val="000000"/>
                </a:solidFill>
              </a:rPr>
              <a:t>доступа после получения </a:t>
            </a:r>
            <a:r>
              <a:rPr lang="ru-RU" sz="1800" dirty="0" smtClean="0">
                <a:solidFill>
                  <a:srgbClr val="000000"/>
                </a:solidFill>
              </a:rPr>
              <a:t>всех резервных ключей (после начала экзамена в ППЭ).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933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Получение резервных копий носителей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764" y="10346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Создание заявки</a:t>
            </a: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03953"/>
            <a:ext cx="7344816" cy="5454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773285"/>
            <a:ext cx="2642171" cy="28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773285"/>
            <a:ext cx="3168352" cy="28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430180"/>
            <a:ext cx="2195349" cy="28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20062" y="2425134"/>
            <a:ext cx="2123341" cy="28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7" y="3087076"/>
            <a:ext cx="1584177" cy="410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5301208"/>
            <a:ext cx="2376264" cy="28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6530" y="5288812"/>
            <a:ext cx="2945790" cy="287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576375"/>
            <a:ext cx="6912768" cy="6609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3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Дополнительная печать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печати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499" y="6211669"/>
            <a:ext cx="828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Добавлена возможность </a:t>
            </a:r>
            <a:r>
              <a:rPr lang="ru-RU" sz="1800" b="1" dirty="0" smtClean="0">
                <a:solidFill>
                  <a:srgbClr val="C00000"/>
                </a:solidFill>
              </a:rPr>
              <a:t>«Забраковать» </a:t>
            </a:r>
            <a:r>
              <a:rPr lang="ru-RU" sz="1800" dirty="0" smtClean="0">
                <a:solidFill>
                  <a:srgbClr val="000000"/>
                </a:solidFill>
              </a:rPr>
              <a:t>комплект ЭМ, у которого был статус </a:t>
            </a:r>
            <a:r>
              <a:rPr lang="ru-RU" sz="1800" b="1" dirty="0" smtClean="0">
                <a:solidFill>
                  <a:srgbClr val="00B050"/>
                </a:solidFill>
              </a:rPr>
              <a:t>«Успешно напечатан»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17" y="1052736"/>
            <a:ext cx="8516071" cy="50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Дополнительная печать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печати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616" y="1340768"/>
            <a:ext cx="2708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При таком сообщении кнопку </a:t>
            </a:r>
            <a:r>
              <a:rPr lang="ru-RU" sz="1800" b="1" dirty="0" smtClean="0">
                <a:solidFill>
                  <a:srgbClr val="3333CC"/>
                </a:solidFill>
              </a:rPr>
              <a:t>«Напечатать» </a:t>
            </a:r>
            <a:r>
              <a:rPr lang="ru-RU" sz="1800" dirty="0" smtClean="0">
                <a:solidFill>
                  <a:srgbClr val="000000"/>
                </a:solidFill>
              </a:rPr>
              <a:t>нажимать только при наличии в аудитории участника вне рассадки (отказавшегося дать согласие на обработку персональных данных) 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052735"/>
            <a:ext cx="5917379" cy="57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Подготовка к сканированию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сканирования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6" y="5364138"/>
            <a:ext cx="8285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0000"/>
                </a:solidFill>
              </a:rPr>
              <a:t>Аудитории и штаб создаются автоматически (согласно рассадке, содержащейся в ключе доступа к ЭМ)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0000"/>
                </a:solidFill>
              </a:rPr>
              <a:t>Сведения о неявившихся, удаленных и не завершивших экзамен заполняются из формы </a:t>
            </a:r>
            <a:r>
              <a:rPr lang="ru-RU" sz="1800" b="1" dirty="0" smtClean="0">
                <a:solidFill>
                  <a:srgbClr val="004C22"/>
                </a:solidFill>
              </a:rPr>
              <a:t>ППЭ-13-02-МАШ</a:t>
            </a:r>
            <a:endParaRPr lang="ru-RU" sz="1800" b="1" dirty="0" smtClean="0">
              <a:solidFill>
                <a:srgbClr val="004C22"/>
              </a:solidFill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0000"/>
                </a:solidFill>
              </a:rPr>
              <a:t>Сведения о количестве бланков заполняются из формы </a:t>
            </a:r>
            <a:r>
              <a:rPr lang="ru-RU" sz="1800" b="1" dirty="0" smtClean="0">
                <a:solidFill>
                  <a:srgbClr val="004C22"/>
                </a:solidFill>
              </a:rPr>
              <a:t>ППЭ-11</a:t>
            </a:r>
            <a:r>
              <a:rPr lang="ru-RU" sz="1800" dirty="0" smtClean="0">
                <a:solidFill>
                  <a:srgbClr val="000000"/>
                </a:solidFill>
              </a:rPr>
              <a:t> на ВДП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4341"/>
            <a:ext cx="7336627" cy="4460883"/>
          </a:xfrm>
          <a:prstGeom prst="rect">
            <a:avLst/>
          </a:prstGeom>
        </p:spPr>
      </p:pic>
      <p:sp>
        <p:nvSpPr>
          <p:cNvPr id="2" name="Семиугольник 1"/>
          <p:cNvSpPr/>
          <p:nvPr/>
        </p:nvSpPr>
        <p:spPr>
          <a:xfrm>
            <a:off x="35496" y="2420888"/>
            <a:ext cx="576064" cy="64807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Семиугольник 9"/>
          <p:cNvSpPr/>
          <p:nvPr/>
        </p:nvSpPr>
        <p:spPr>
          <a:xfrm>
            <a:off x="5242592" y="3643860"/>
            <a:ext cx="576064" cy="64807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Семиугольник 10"/>
          <p:cNvSpPr/>
          <p:nvPr/>
        </p:nvSpPr>
        <p:spPr>
          <a:xfrm>
            <a:off x="5242592" y="4491166"/>
            <a:ext cx="576064" cy="64807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91563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Главное окно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4956"/>
            <a:ext cx="7704856" cy="575406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015840" y="6403487"/>
            <a:ext cx="467928" cy="463485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3712" y="1061708"/>
            <a:ext cx="3564272" cy="463485"/>
          </a:xfrm>
          <a:prstGeom prst="ellipse">
            <a:avLst/>
          </a:prstGeom>
          <a:noFill/>
          <a:ln w="28575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77436" y="4088902"/>
            <a:ext cx="250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Контроль </a:t>
            </a:r>
            <a:r>
              <a:rPr lang="ru-RU" sz="1800" b="1" dirty="0" smtClean="0">
                <a:solidFill>
                  <a:srgbClr val="FF0000"/>
                </a:solidFill>
              </a:rPr>
              <a:t>членом ГЭК </a:t>
            </a:r>
            <a:r>
              <a:rPr lang="ru-RU" sz="1800" dirty="0" smtClean="0"/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руководителем ППЭ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7583693">
            <a:off x="6600993" y="813509"/>
            <a:ext cx="611944" cy="3429145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7984" y="1113430"/>
            <a:ext cx="1224136" cy="360040"/>
          </a:xfrm>
          <a:prstGeom prst="ellipse">
            <a:avLst/>
          </a:prstGeom>
          <a:noFill/>
          <a:ln w="57150">
            <a:solidFill>
              <a:srgbClr val="C51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15912" y="6403487"/>
            <a:ext cx="467928" cy="463485"/>
          </a:xfrm>
          <a:prstGeom prst="ellipse">
            <a:avLst/>
          </a:prstGeom>
          <a:noFill/>
          <a:ln w="57150">
            <a:solidFill>
              <a:srgbClr val="004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83768" y="5445224"/>
            <a:ext cx="936104" cy="958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19872" y="5445224"/>
            <a:ext cx="896040" cy="10081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87624" y="5157192"/>
            <a:ext cx="4536504" cy="337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ПРОВЕРЯЕМ, ОБА ЗЕЛЕНЫЕ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55738" y="66675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14654" y="537518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Нештатные ситуации при авторизации членов ГЭК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5733256"/>
            <a:ext cx="811060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dirty="0" smtClean="0"/>
              <a:t>Член ГЭК извлекает </a:t>
            </a:r>
            <a:r>
              <a:rPr lang="ru-RU" sz="1800" dirty="0" err="1" smtClean="0"/>
              <a:t>токен</a:t>
            </a:r>
            <a:r>
              <a:rPr lang="ru-RU" sz="1800" dirty="0" smtClean="0"/>
              <a:t> </a:t>
            </a:r>
            <a:r>
              <a:rPr lang="ru-RU" sz="1800" dirty="0" smtClean="0"/>
              <a:t>из станции и </a:t>
            </a:r>
            <a:r>
              <a:rPr lang="ru-RU" sz="1800" b="1" dirty="0" smtClean="0">
                <a:solidFill>
                  <a:srgbClr val="FF0000"/>
                </a:solidFill>
              </a:rPr>
              <a:t>обращается </a:t>
            </a:r>
            <a:r>
              <a:rPr lang="ru-RU" sz="1800" b="1" dirty="0" smtClean="0">
                <a:solidFill>
                  <a:srgbClr val="FF0000"/>
                </a:solidFill>
              </a:rPr>
              <a:t>на горячую линию </a:t>
            </a:r>
            <a:r>
              <a:rPr lang="ru-RU" sz="1800" dirty="0" smtClean="0"/>
              <a:t>для </a:t>
            </a:r>
            <a:r>
              <a:rPr lang="ru-RU" sz="1800" dirty="0" smtClean="0"/>
              <a:t>восстановления</a:t>
            </a:r>
            <a:r>
              <a:rPr lang="ru-RU" sz="1800" dirty="0" smtClean="0"/>
              <a:t> </a:t>
            </a:r>
            <a:r>
              <a:rPr lang="ru-RU" sz="1800" dirty="0" smtClean="0"/>
              <a:t>пароля.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241" y="934009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При авторизации членов ГЭК могут возникнуть следующие нештатные ситуации: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360" y="1290041"/>
            <a:ext cx="381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1. </a:t>
            </a:r>
            <a:r>
              <a:rPr lang="ru-RU" sz="1800" b="1" dirty="0" smtClean="0"/>
              <a:t>Пароль к </a:t>
            </a:r>
            <a:r>
              <a:rPr lang="ru-RU" sz="1800" b="1" dirty="0" err="1" smtClean="0"/>
              <a:t>токену</a:t>
            </a:r>
            <a:r>
              <a:rPr lang="ru-RU" sz="1800" b="1" dirty="0" smtClean="0"/>
              <a:t> указан неверно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55" y="1689151"/>
            <a:ext cx="7924238" cy="34043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5841" y="5346947"/>
            <a:ext cx="812235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800" b="1" dirty="0" smtClean="0"/>
              <a:t>После </a:t>
            </a:r>
            <a:r>
              <a:rPr lang="ru-RU" sz="1800" b="1" dirty="0">
                <a:solidFill>
                  <a:srgbClr val="C00000"/>
                </a:solidFill>
              </a:rPr>
              <a:t>второй неверной попытки </a:t>
            </a:r>
            <a:r>
              <a:rPr lang="ru-RU" sz="1800" b="1" dirty="0"/>
              <a:t>подряд </a:t>
            </a:r>
            <a:r>
              <a:rPr lang="ru-RU" sz="1800" b="1" dirty="0" smtClean="0"/>
              <a:t>ввести пароль к </a:t>
            </a:r>
            <a:r>
              <a:rPr lang="ru-RU" sz="1800" b="1" dirty="0" err="1" smtClean="0"/>
              <a:t>токену</a:t>
            </a:r>
            <a:r>
              <a:rPr lang="ru-RU" sz="1800" b="1" dirty="0" smtClean="0"/>
              <a:t> члена ГЭК:</a:t>
            </a:r>
            <a:endParaRPr lang="ru-RU" sz="1800" b="1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4654" y="1556792"/>
            <a:ext cx="812930" cy="4464496"/>
          </a:xfrm>
          <a:prstGeom prst="curved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55738" y="66675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14654" y="537518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Нештатные ситуации при авторизации членов ГЭК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8510" y="3066985"/>
            <a:ext cx="687136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 </a:t>
            </a:r>
            <a:r>
              <a:rPr lang="ru-RU" sz="1800" dirty="0" smtClean="0"/>
              <a:t>                </a:t>
            </a:r>
            <a:r>
              <a:rPr lang="ru-RU" sz="1800" dirty="0"/>
              <a:t>Ч</a:t>
            </a:r>
            <a:r>
              <a:rPr lang="ru-RU" sz="1800" dirty="0" smtClean="0"/>
              <a:t>лен ГЭК </a:t>
            </a:r>
            <a:r>
              <a:rPr lang="ru-RU" sz="1800" b="1" dirty="0" smtClean="0">
                <a:solidFill>
                  <a:srgbClr val="FF0000"/>
                </a:solidFill>
              </a:rPr>
              <a:t>незамедлительно</a:t>
            </a:r>
            <a:r>
              <a:rPr lang="ru-RU" sz="1800" dirty="0" smtClean="0"/>
              <a:t> сообщает </a:t>
            </a:r>
            <a:r>
              <a:rPr lang="ru-RU" sz="1800" dirty="0"/>
              <a:t>об этом в </a:t>
            </a:r>
            <a:r>
              <a:rPr lang="ru-RU" sz="1800" dirty="0" smtClean="0"/>
              <a:t>РЦОИ.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8510" y="919072"/>
            <a:ext cx="6336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2. </a:t>
            </a:r>
            <a:r>
              <a:rPr lang="ru-RU" sz="1800" b="1" dirty="0"/>
              <a:t>На сервере нет данных о сертификате члена ГЭК 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86" y="1272304"/>
            <a:ext cx="5463285" cy="183926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933761" y="1495338"/>
            <a:ext cx="3654463" cy="2733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1604" y="5733256"/>
            <a:ext cx="692826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Проверяем дату экзамена</a:t>
            </a:r>
            <a:r>
              <a:rPr lang="ru-RU" sz="1800" dirty="0"/>
              <a:t>.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/>
              <a:t>Если дата указана </a:t>
            </a:r>
            <a:r>
              <a:rPr lang="ru-RU" sz="1800" dirty="0" smtClean="0"/>
              <a:t>верная, </a:t>
            </a:r>
            <a:r>
              <a:rPr lang="ru-RU" sz="1800" b="1" dirty="0">
                <a:solidFill>
                  <a:srgbClr val="C00000"/>
                </a:solidFill>
              </a:rPr>
              <a:t>незамедлительно</a:t>
            </a:r>
            <a:r>
              <a:rPr lang="ru-RU" sz="1800" dirty="0"/>
              <a:t> </a:t>
            </a:r>
            <a:r>
              <a:rPr lang="ru-RU" sz="1800" dirty="0" smtClean="0"/>
              <a:t>сообщаем </a:t>
            </a:r>
            <a:r>
              <a:rPr lang="ru-RU" sz="1800" dirty="0"/>
              <a:t>в </a:t>
            </a:r>
            <a:r>
              <a:rPr lang="ru-RU" sz="1800" dirty="0" smtClean="0"/>
              <a:t>РЦОИ. </a:t>
            </a:r>
            <a:endParaRPr lang="ru-RU" sz="1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66841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     3</a:t>
            </a:r>
            <a:r>
              <a:rPr lang="ru-RU" sz="1800" b="1" dirty="0" smtClean="0">
                <a:solidFill>
                  <a:srgbClr val="000000"/>
                </a:solidFill>
              </a:rPr>
              <a:t>. Член </a:t>
            </a:r>
            <a:r>
              <a:rPr lang="ru-RU" sz="1800" b="1" dirty="0">
                <a:solidFill>
                  <a:srgbClr val="000000"/>
                </a:solidFill>
              </a:rPr>
              <a:t>ГЭК не назначен на экзамены </a:t>
            </a:r>
            <a:endParaRPr lang="ru-RU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272" y="4119948"/>
            <a:ext cx="6532599" cy="147948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917533" y="4906246"/>
            <a:ext cx="4377680" cy="6109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74647" y="3864511"/>
            <a:ext cx="851006" cy="22395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07504" y="1204866"/>
            <a:ext cx="851006" cy="22395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55738" y="66675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14654" y="537518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Нештатные ситуации при авторизации членов ГЭК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1" y="4725144"/>
            <a:ext cx="805288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/>
              <a:t>Проверяем </a:t>
            </a:r>
            <a:r>
              <a:rPr lang="ru-RU" sz="1800" dirty="0"/>
              <a:t>код </a:t>
            </a:r>
            <a:r>
              <a:rPr lang="ru-RU" sz="1800" dirty="0" smtClean="0"/>
              <a:t>ППЭ.</a:t>
            </a: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/>
              <a:t>Если код ППЭ указан </a:t>
            </a:r>
            <a:r>
              <a:rPr lang="ru-RU" sz="1800" dirty="0" smtClean="0"/>
              <a:t>верно, </a:t>
            </a:r>
            <a:r>
              <a:rPr lang="ru-RU" sz="1800" b="1" dirty="0" smtClean="0">
                <a:solidFill>
                  <a:srgbClr val="C00000"/>
                </a:solidFill>
              </a:rPr>
              <a:t>незамедлительно</a:t>
            </a:r>
            <a:r>
              <a:rPr lang="ru-RU" sz="1800" dirty="0" smtClean="0"/>
              <a:t> сообщаем </a:t>
            </a:r>
            <a:r>
              <a:rPr lang="ru-RU" sz="1800" dirty="0"/>
              <a:t>об этом в </a:t>
            </a:r>
            <a:r>
              <a:rPr lang="ru-RU" sz="1800" dirty="0" smtClean="0"/>
              <a:t>РЦОИ. </a:t>
            </a:r>
            <a:endParaRPr 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1" y="1049998"/>
            <a:ext cx="545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4. </a:t>
            </a:r>
            <a:r>
              <a:rPr lang="ru-RU" sz="1800" b="1" dirty="0"/>
              <a:t>Член ГЭК назначен на экзамены в другом ППЭ 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30661"/>
            <a:ext cx="8052882" cy="285192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483768" y="2420888"/>
            <a:ext cx="633670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74647" y="1268761"/>
            <a:ext cx="851006" cy="39604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Печать ДБО № 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747156"/>
            <a:ext cx="8928100" cy="1417637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6832"/>
          <a:stretch/>
        </p:blipFill>
        <p:spPr>
          <a:xfrm>
            <a:off x="860989" y="1155333"/>
            <a:ext cx="7743459" cy="395708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547664" y="2659596"/>
            <a:ext cx="3528392" cy="607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31640" y="5344877"/>
            <a:ext cx="727280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Член ГЭК </a:t>
            </a:r>
            <a:r>
              <a:rPr lang="ru-RU" sz="1800" dirty="0" smtClean="0"/>
              <a:t>и </a:t>
            </a:r>
            <a:r>
              <a:rPr lang="ru-RU" sz="1800" b="1" dirty="0" smtClean="0">
                <a:solidFill>
                  <a:srgbClr val="FF0000"/>
                </a:solidFill>
              </a:rPr>
              <a:t>руководитель ППЭ </a:t>
            </a:r>
            <a:r>
              <a:rPr lang="ru-RU" sz="1800" dirty="0" smtClean="0"/>
              <a:t>контролируют </a:t>
            </a:r>
            <a:r>
              <a:rPr lang="ru-RU" sz="1800" dirty="0" smtClean="0"/>
              <a:t>доступный для печати остаток ДБО № </a:t>
            </a:r>
            <a:r>
              <a:rPr lang="ru-RU" sz="1800" dirty="0" smtClean="0"/>
              <a:t>2, </a:t>
            </a:r>
            <a:r>
              <a:rPr lang="ru-RU" sz="1800" dirty="0" smtClean="0"/>
              <a:t>чтобы своевременно обратиться </a:t>
            </a:r>
            <a:r>
              <a:rPr lang="ru-RU" sz="1800" b="1" dirty="0" smtClean="0">
                <a:solidFill>
                  <a:srgbClr val="C00000"/>
                </a:solidFill>
              </a:rPr>
              <a:t>в РЦОИ </a:t>
            </a:r>
            <a:r>
              <a:rPr lang="ru-RU" sz="1800" dirty="0" smtClean="0"/>
              <a:t>для </a:t>
            </a:r>
            <a:r>
              <a:rPr lang="ru-RU" sz="1800" dirty="0" smtClean="0"/>
              <a:t>увеличения количества выделенных ДБО № 2 (при необходимости</a:t>
            </a:r>
            <a:r>
              <a:rPr lang="ru-RU" sz="1800" dirty="0" smtClean="0"/>
              <a:t>)</a:t>
            </a:r>
            <a:endParaRPr lang="ru-RU" sz="1800" dirty="0" smtClean="0"/>
          </a:p>
        </p:txBody>
      </p:sp>
      <p:sp>
        <p:nvSpPr>
          <p:cNvPr id="2" name="Выгнутая вправо стрелка 1"/>
          <p:cNvSpPr/>
          <p:nvPr/>
        </p:nvSpPr>
        <p:spPr>
          <a:xfrm rot="10800000">
            <a:off x="160372" y="2659595"/>
            <a:ext cx="1171268" cy="3246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Печать ДБО № 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48" y="357523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ДБО № 2 на </a:t>
            </a:r>
            <a:r>
              <a:rPr lang="ru-RU" sz="1800" b="1" dirty="0" smtClean="0">
                <a:solidFill>
                  <a:srgbClr val="C00000"/>
                </a:solidFill>
              </a:rPr>
              <a:t>ЕГЭ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38" y="1477791"/>
            <a:ext cx="6336704" cy="21605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8" y="123476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ДБО № 2 при проведении </a:t>
            </a:r>
            <a:r>
              <a:rPr lang="ru-RU" sz="1800" b="1" dirty="0" smtClean="0">
                <a:solidFill>
                  <a:srgbClr val="C00000"/>
                </a:solidFill>
              </a:rPr>
              <a:t>апробаций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8" y="3881416"/>
            <a:ext cx="6817763" cy="23589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80867" y="4297108"/>
            <a:ext cx="2023026" cy="23391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ДБО № 2, распечатанные для проведения апробации</a:t>
            </a:r>
            <a:r>
              <a:rPr lang="ru-RU" sz="1800" b="1" dirty="0"/>
              <a:t>, </a:t>
            </a:r>
            <a:r>
              <a:rPr lang="ru-RU" sz="1800" b="1" dirty="0" smtClean="0"/>
              <a:t>использовать при проведении ЕГЭ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ctr"/>
            <a:endParaRPr lang="ru-RU" sz="18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ЗАПРЕЩЕНО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1471297"/>
            <a:ext cx="2088232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ВАЖНО !!!!!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После проведения апробации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все ДБО № 2 </a:t>
            </a:r>
            <a:r>
              <a:rPr lang="ru-RU" sz="2000" dirty="0" smtClean="0"/>
              <a:t>необходимо </a:t>
            </a:r>
            <a:r>
              <a:rPr lang="ru-RU" sz="2000" b="1" dirty="0" smtClean="0">
                <a:solidFill>
                  <a:srgbClr val="FF0000"/>
                </a:solidFill>
              </a:rPr>
              <a:t>уничтожить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Мониторинг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68488"/>
            <a:ext cx="8928100" cy="1417637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" y="975984"/>
            <a:ext cx="8753398" cy="532117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691680" y="5229199"/>
            <a:ext cx="3816424" cy="982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1337" y="6211705"/>
            <a:ext cx="84931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Статус </a:t>
            </a:r>
            <a:r>
              <a:rPr lang="ru-RU" sz="1800" b="1" dirty="0" smtClean="0">
                <a:solidFill>
                  <a:srgbClr val="C00000"/>
                </a:solidFill>
              </a:rPr>
              <a:t>«Контроль технической готовности завершён» </a:t>
            </a:r>
            <a:r>
              <a:rPr lang="ru-RU" sz="1800" dirty="0" smtClean="0"/>
              <a:t>можно поставить</a:t>
            </a:r>
            <a:r>
              <a:rPr lang="ru-RU" sz="1800" dirty="0" smtClean="0"/>
              <a:t> </a:t>
            </a:r>
            <a:r>
              <a:rPr lang="ru-RU" sz="1800" dirty="0" smtClean="0"/>
              <a:t>только после осуществлении рассадки в РЦОИ (</a:t>
            </a:r>
            <a:r>
              <a:rPr lang="ru-RU" sz="1800" b="1" dirty="0" smtClean="0">
                <a:solidFill>
                  <a:srgbClr val="C00000"/>
                </a:solidFill>
              </a:rPr>
              <a:t>накануне экзамена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09289" y="2587218"/>
            <a:ext cx="432048" cy="57720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5652120" y="5432096"/>
            <a:ext cx="576064" cy="5767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>
            <a:off x="-22124" y="587077"/>
            <a:ext cx="9144000" cy="366713"/>
          </a:xfrm>
          <a:prstGeom prst="flowChartProcess">
            <a:avLst/>
          </a:prstGeom>
          <a:solidFill>
            <a:srgbClr val="00206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Мониторинг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68488"/>
            <a:ext cx="8928100" cy="1417637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425676" y="31483"/>
            <a:ext cx="7696200" cy="5334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Станция авторизации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25098"/>
            <a:ext cx="6782747" cy="517279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11958" y="4290509"/>
            <a:ext cx="432048" cy="1788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14252" y="4179951"/>
            <a:ext cx="1008111" cy="1871479"/>
          </a:xfrm>
          <a:prstGeom prst="ellipse">
            <a:avLst/>
          </a:prstGeom>
          <a:noFill/>
          <a:ln w="285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3883" y="4428816"/>
            <a:ext cx="172787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Добавлен столбец статуса «Резерв</a:t>
            </a:r>
            <a:r>
              <a:rPr lang="ru-RU" sz="1800" dirty="0" smtClean="0"/>
              <a:t>» для резервных станций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1" y="6106335"/>
            <a:ext cx="63367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Члены ГЭК </a:t>
            </a:r>
            <a:r>
              <a:rPr lang="ru-RU" sz="1800" b="1" dirty="0" smtClean="0">
                <a:solidFill>
                  <a:srgbClr val="000066"/>
                </a:solidFill>
              </a:rPr>
              <a:t>контролируют наличие загруженных актов на федеральный портал со всех станций, включая резервные</a:t>
            </a:r>
            <a:endParaRPr lang="ru-RU" sz="1800" b="1" dirty="0">
              <a:solidFill>
                <a:srgbClr val="000066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835830" y="4268557"/>
            <a:ext cx="408071" cy="183227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8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18188</TotalTime>
  <Words>601</Words>
  <Application>Microsoft Office PowerPoint</Application>
  <PresentationFormat>Экран (4:3)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Шлык</dc:creator>
  <cp:lastModifiedBy>USER</cp:lastModifiedBy>
  <cp:revision>1354</cp:revision>
  <cp:lastPrinted>2019-02-13T17:36:14Z</cp:lastPrinted>
  <dcterms:created xsi:type="dcterms:W3CDTF">2011-05-04T17:33:02Z</dcterms:created>
  <dcterms:modified xsi:type="dcterms:W3CDTF">2019-02-13T17:39:29Z</dcterms:modified>
</cp:coreProperties>
</file>