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2" r:id="rId1"/>
    <p:sldMasterId id="2147483834" r:id="rId2"/>
    <p:sldMasterId id="2147483846" r:id="rId3"/>
    <p:sldMasterId id="2147483918" r:id="rId4"/>
    <p:sldMasterId id="2147483966" r:id="rId5"/>
    <p:sldMasterId id="2147483990" r:id="rId6"/>
  </p:sldMasterIdLst>
  <p:notesMasterIdLst>
    <p:notesMasterId r:id="rId45"/>
  </p:notesMasterIdLst>
  <p:handoutMasterIdLst>
    <p:handoutMasterId r:id="rId46"/>
  </p:handoutMasterIdLst>
  <p:sldIdLst>
    <p:sldId id="629" r:id="rId7"/>
    <p:sldId id="704" r:id="rId8"/>
    <p:sldId id="730" r:id="rId9"/>
    <p:sldId id="745" r:id="rId10"/>
    <p:sldId id="744" r:id="rId11"/>
    <p:sldId id="733" r:id="rId12"/>
    <p:sldId id="734" r:id="rId13"/>
    <p:sldId id="732" r:id="rId14"/>
    <p:sldId id="731" r:id="rId15"/>
    <p:sldId id="753" r:id="rId16"/>
    <p:sldId id="737" r:id="rId17"/>
    <p:sldId id="716" r:id="rId18"/>
    <p:sldId id="693" r:id="rId19"/>
    <p:sldId id="712" r:id="rId20"/>
    <p:sldId id="692" r:id="rId21"/>
    <p:sldId id="694" r:id="rId22"/>
    <p:sldId id="717" r:id="rId23"/>
    <p:sldId id="738" r:id="rId24"/>
    <p:sldId id="739" r:id="rId25"/>
    <p:sldId id="741" r:id="rId26"/>
    <p:sldId id="707" r:id="rId27"/>
    <p:sldId id="750" r:id="rId28"/>
    <p:sldId id="723" r:id="rId29"/>
    <p:sldId id="740" r:id="rId30"/>
    <p:sldId id="742" r:id="rId31"/>
    <p:sldId id="727" r:id="rId32"/>
    <p:sldId id="700" r:id="rId33"/>
    <p:sldId id="701" r:id="rId34"/>
    <p:sldId id="743" r:id="rId35"/>
    <p:sldId id="751" r:id="rId36"/>
    <p:sldId id="752" r:id="rId37"/>
    <p:sldId id="713" r:id="rId38"/>
    <p:sldId id="708" r:id="rId39"/>
    <p:sldId id="746" r:id="rId40"/>
    <p:sldId id="729" r:id="rId41"/>
    <p:sldId id="748" r:id="rId42"/>
    <p:sldId id="749" r:id="rId43"/>
    <p:sldId id="687" r:id="rId4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2"/>
    <a:srgbClr val="C6E6A2"/>
    <a:srgbClr val="FF3300"/>
    <a:srgbClr val="DD8B9F"/>
    <a:srgbClr val="B2DE82"/>
    <a:srgbClr val="007434"/>
    <a:srgbClr val="C42312"/>
    <a:srgbClr val="FFFF99"/>
    <a:srgbClr val="C94363"/>
    <a:srgbClr val="D6D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7" autoAdjust="0"/>
    <p:restoredTop sz="91254" autoAdjust="0"/>
  </p:normalViewPr>
  <p:slideViewPr>
    <p:cSldViewPr>
      <p:cViewPr varScale="1">
        <p:scale>
          <a:sx n="64" d="100"/>
          <a:sy n="64" d="100"/>
        </p:scale>
        <p:origin x="15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525855-B867-4AD0-8422-870A97C0B3DC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EBE2BF4-B680-436A-989B-F253280B2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3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5F3AF67-045C-46D5-B721-F75EAD7B1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2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732D2E-07FB-40E8-AFF3-FD183E492BBB}" type="slidenum">
              <a:rPr lang="ru-RU">
                <a:latin typeface="Arial" charset="0"/>
              </a:rPr>
              <a:pPr algn="r"/>
              <a:t>2</a:t>
            </a:fld>
            <a:endParaRPr lang="ru-RU">
              <a:latin typeface="Arial" charset="0"/>
            </a:endParaRPr>
          </a:p>
        </p:txBody>
      </p:sp>
      <p:sp>
        <p:nvSpPr>
          <p:cNvPr id="189442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4F6568-6280-4C78-8A90-553DC541ABDC}" type="slidenum">
              <a:rPr lang="ru-RU">
                <a:latin typeface="Arial" charset="0"/>
              </a:rPr>
              <a:pPr algn="r"/>
              <a:t>2</a:t>
            </a:fld>
            <a:endParaRPr lang="ru-RU">
              <a:latin typeface="Arial" charset="0"/>
            </a:endParaRPr>
          </a:p>
        </p:txBody>
      </p:sp>
      <p:sp>
        <p:nvSpPr>
          <p:cNvPr id="189443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70A34C-80B4-49C5-BC30-79D31F1C90BE}" type="slidenum">
              <a:rPr lang="ru-RU">
                <a:latin typeface="Arial" charset="0"/>
              </a:rPr>
              <a:pPr algn="r"/>
              <a:t>2</a:t>
            </a:fld>
            <a:endParaRPr lang="ru-RU">
              <a:latin typeface="Arial" charset="0"/>
            </a:endParaRPr>
          </a:p>
        </p:txBody>
      </p:sp>
      <p:sp>
        <p:nvSpPr>
          <p:cNvPr id="189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70462" cy="3727450"/>
          </a:xfrm>
          <a:ln/>
        </p:spPr>
      </p:sp>
      <p:sp>
        <p:nvSpPr>
          <p:cNvPr id="189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48495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BCD2B3-83B5-41D5-87ED-56A7A6F6B330}" type="slidenum">
              <a:rPr lang="ru-RU">
                <a:latin typeface="Arial" charset="0"/>
              </a:rPr>
              <a:pPr algn="r"/>
              <a:t>28</a:t>
            </a:fld>
            <a:endParaRPr lang="ru-RU">
              <a:latin typeface="Arial" charset="0"/>
            </a:endParaRPr>
          </a:p>
        </p:txBody>
      </p:sp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2693FF-5922-414A-95FD-AE1106C13DFD}" type="slidenum">
              <a:rPr lang="ru-RU">
                <a:latin typeface="Arial" charset="0"/>
              </a:rPr>
              <a:pPr algn="r"/>
              <a:t>28</a:t>
            </a:fld>
            <a:endParaRPr lang="ru-RU">
              <a:latin typeface="Arial" charset="0"/>
            </a:endParaRPr>
          </a:p>
        </p:txBody>
      </p:sp>
      <p:sp>
        <p:nvSpPr>
          <p:cNvPr id="238595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E3A8B8-007C-4FE3-BA6A-715B493C3EF8}" type="slidenum">
              <a:rPr lang="ru-RU">
                <a:latin typeface="Arial" charset="0"/>
              </a:rPr>
              <a:pPr algn="r"/>
              <a:t>28</a:t>
            </a:fld>
            <a:endParaRPr lang="ru-RU">
              <a:latin typeface="Arial" charset="0"/>
            </a:endParaRPr>
          </a:p>
        </p:txBody>
      </p:sp>
      <p:sp>
        <p:nvSpPr>
          <p:cNvPr id="238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70462" cy="3727450"/>
          </a:xfrm>
          <a:ln/>
        </p:spPr>
      </p:sp>
      <p:sp>
        <p:nvSpPr>
          <p:cNvPr id="238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8775" cy="4465637"/>
          </a:xfrm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80480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C5F0F8-0008-4EE9-918C-0C9CF2BFFE0C}" type="slidenum">
              <a:rPr lang="ru-RU">
                <a:latin typeface="Arial" charset="0"/>
              </a:rPr>
              <a:pPr algn="r"/>
              <a:t>32</a:t>
            </a:fld>
            <a:endParaRPr lang="ru-RU">
              <a:latin typeface="Arial" charset="0"/>
            </a:endParaRPr>
          </a:p>
        </p:txBody>
      </p:sp>
      <p:sp>
        <p:nvSpPr>
          <p:cNvPr id="241666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89F7AA-3FB4-4012-9B97-E0014EDE3217}" type="slidenum">
              <a:rPr lang="ru-RU">
                <a:latin typeface="Arial" charset="0"/>
              </a:rPr>
              <a:pPr algn="r"/>
              <a:t>32</a:t>
            </a:fld>
            <a:endParaRPr lang="ru-RU">
              <a:latin typeface="Arial" charset="0"/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3282DB-1075-42D9-9C88-1F40E2935335}" type="slidenum">
              <a:rPr lang="ru-RU">
                <a:latin typeface="Arial" charset="0"/>
              </a:rPr>
              <a:pPr algn="r"/>
              <a:t>32</a:t>
            </a:fld>
            <a:endParaRPr lang="ru-RU">
              <a:latin typeface="Arial" charset="0"/>
            </a:endParaRPr>
          </a:p>
        </p:txBody>
      </p:sp>
      <p:sp>
        <p:nvSpPr>
          <p:cNvPr id="241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70462" cy="3727450"/>
          </a:xfrm>
          <a:ln/>
        </p:spPr>
      </p:sp>
      <p:sp>
        <p:nvSpPr>
          <p:cNvPr id="241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8775" cy="4465637"/>
          </a:xfrm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7515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3918D4-CD48-403D-8E6B-8F6DA06C88E9}" type="slidenum">
              <a:rPr lang="ru-RU">
                <a:latin typeface="Arial" charset="0"/>
              </a:rPr>
              <a:pPr algn="r"/>
              <a:t>33</a:t>
            </a:fld>
            <a:endParaRPr lang="ru-RU">
              <a:latin typeface="Arial" charset="0"/>
            </a:endParaRPr>
          </a:p>
        </p:txBody>
      </p:sp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18FD15-866F-4F83-9674-CF07A2543640}" type="slidenum">
              <a:rPr lang="ru-RU">
                <a:latin typeface="Arial" charset="0"/>
              </a:rPr>
              <a:pPr algn="r"/>
              <a:t>33</a:t>
            </a:fld>
            <a:endParaRPr lang="ru-RU">
              <a:latin typeface="Arial" charset="0"/>
            </a:endParaRPr>
          </a:p>
        </p:txBody>
      </p:sp>
      <p:sp>
        <p:nvSpPr>
          <p:cNvPr id="245763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F9397D-4026-41BF-A0F2-FDBD8FD95678}" type="slidenum">
              <a:rPr lang="ru-RU">
                <a:latin typeface="Arial" charset="0"/>
              </a:rPr>
              <a:pPr algn="r"/>
              <a:t>33</a:t>
            </a:fld>
            <a:endParaRPr lang="ru-RU">
              <a:latin typeface="Arial" charset="0"/>
            </a:endParaRPr>
          </a:p>
        </p:txBody>
      </p:sp>
      <p:sp>
        <p:nvSpPr>
          <p:cNvPr id="245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70462" cy="3727450"/>
          </a:xfrm>
          <a:ln/>
        </p:spPr>
      </p:sp>
      <p:sp>
        <p:nvSpPr>
          <p:cNvPr id="245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8775" cy="4465637"/>
          </a:xfrm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59541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C0AFF9-5B76-4D8F-8C20-A345780CEF1A}" type="slidenum">
              <a:rPr lang="ru-RU">
                <a:latin typeface="Arial" charset="0"/>
              </a:rPr>
              <a:pPr algn="r"/>
              <a:t>36</a:t>
            </a:fld>
            <a:endParaRPr lang="ru-RU">
              <a:latin typeface="Arial" charset="0"/>
            </a:endParaRPr>
          </a:p>
        </p:txBody>
      </p:sp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464F94-019A-4E3F-B572-67718D6101AE}" type="slidenum">
              <a:rPr lang="ru-RU">
                <a:latin typeface="Arial" charset="0"/>
              </a:rPr>
              <a:pPr algn="r"/>
              <a:t>36</a:t>
            </a:fld>
            <a:endParaRPr lang="ru-RU">
              <a:latin typeface="Arial" charset="0"/>
            </a:endParaRPr>
          </a:p>
        </p:txBody>
      </p:sp>
      <p:sp>
        <p:nvSpPr>
          <p:cNvPr id="232451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214C92-FAC0-49B9-A90E-6EC44D7BFAB1}" type="slidenum">
              <a:rPr lang="ru-RU">
                <a:latin typeface="Arial" charset="0"/>
              </a:rPr>
              <a:pPr algn="r"/>
              <a:t>36</a:t>
            </a:fld>
            <a:endParaRPr lang="ru-RU">
              <a:latin typeface="Arial" charset="0"/>
            </a:endParaRPr>
          </a:p>
        </p:txBody>
      </p:sp>
      <p:sp>
        <p:nvSpPr>
          <p:cNvPr id="232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70462" cy="3727450"/>
          </a:xfrm>
          <a:ln/>
        </p:spPr>
      </p:sp>
      <p:sp>
        <p:nvSpPr>
          <p:cNvPr id="232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8775" cy="4465637"/>
          </a:xfrm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08087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C0AFF9-5B76-4D8F-8C20-A345780CEF1A}" type="slidenum">
              <a:rPr lang="ru-RU">
                <a:solidFill>
                  <a:srgbClr val="000000"/>
                </a:solidFill>
                <a:latin typeface="Arial" charset="0"/>
              </a:rPr>
              <a:pPr algn="r"/>
              <a:t>37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464F94-019A-4E3F-B572-67718D6101AE}" type="slidenum">
              <a:rPr lang="ru-RU">
                <a:solidFill>
                  <a:srgbClr val="000000"/>
                </a:solidFill>
                <a:latin typeface="Arial" charset="0"/>
              </a:rPr>
              <a:pPr algn="r"/>
              <a:t>37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2451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214C92-FAC0-49B9-A90E-6EC44D7BFAB1}" type="slidenum">
              <a:rPr lang="ru-RU">
                <a:solidFill>
                  <a:srgbClr val="000000"/>
                </a:solidFill>
                <a:latin typeface="Arial" charset="0"/>
              </a:rPr>
              <a:pPr algn="r"/>
              <a:t>37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2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70462" cy="3727450"/>
          </a:xfrm>
          <a:ln/>
        </p:spPr>
      </p:sp>
      <p:sp>
        <p:nvSpPr>
          <p:cNvPr id="232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8775" cy="4465637"/>
          </a:xfrm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3132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732D2E-07FB-40E8-AFF3-FD183E492BBB}" type="slidenum">
              <a:rPr lang="ru-RU">
                <a:solidFill>
                  <a:srgbClr val="000000"/>
                </a:solidFill>
                <a:latin typeface="Arial" charset="0"/>
              </a:rPr>
              <a:pPr algn="r"/>
              <a:t>3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442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4F6568-6280-4C78-8A90-553DC541ABDC}" type="slidenum">
              <a:rPr lang="ru-RU">
                <a:solidFill>
                  <a:srgbClr val="000000"/>
                </a:solidFill>
                <a:latin typeface="Arial" charset="0"/>
              </a:rPr>
              <a:pPr algn="r"/>
              <a:t>3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443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70A34C-80B4-49C5-BC30-79D31F1C90BE}" type="slidenum">
              <a:rPr lang="ru-RU">
                <a:solidFill>
                  <a:srgbClr val="000000"/>
                </a:solidFill>
                <a:latin typeface="Arial" charset="0"/>
              </a:rPr>
              <a:pPr algn="r"/>
              <a:t>3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70462" cy="3727450"/>
          </a:xfrm>
          <a:ln/>
        </p:spPr>
      </p:sp>
      <p:sp>
        <p:nvSpPr>
          <p:cNvPr id="189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8152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14104A-B7B7-4240-90A2-5A148CFA86AD}" type="slidenum">
              <a:rPr lang="ru-RU">
                <a:latin typeface="Arial" charset="0"/>
              </a:rPr>
              <a:pPr algn="r"/>
              <a:t>13</a:t>
            </a:fld>
            <a:endParaRPr lang="ru-RU">
              <a:latin typeface="Arial" charset="0"/>
            </a:endParaRPr>
          </a:p>
        </p:txBody>
      </p:sp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5794AA-7198-4A9A-B8AF-7141C60A2113}" type="slidenum">
              <a:rPr lang="ru-RU">
                <a:latin typeface="Arial" charset="0"/>
              </a:rPr>
              <a:pPr algn="r"/>
              <a:t>13</a:t>
            </a:fld>
            <a:endParaRPr lang="ru-RU">
              <a:latin typeface="Arial" charset="0"/>
            </a:endParaRPr>
          </a:p>
        </p:txBody>
      </p:sp>
      <p:sp>
        <p:nvSpPr>
          <p:cNvPr id="197635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30D3ED-6B74-476F-AF89-49C5F11A1B91}" type="slidenum">
              <a:rPr lang="ru-RU">
                <a:latin typeface="Arial" charset="0"/>
              </a:rPr>
              <a:pPr algn="r"/>
              <a:t>13</a:t>
            </a:fld>
            <a:endParaRPr lang="ru-RU">
              <a:latin typeface="Arial" charset="0"/>
            </a:endParaRPr>
          </a:p>
        </p:txBody>
      </p:sp>
      <p:sp>
        <p:nvSpPr>
          <p:cNvPr id="197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70462" cy="3727450"/>
          </a:xfrm>
          <a:ln/>
        </p:spPr>
      </p:sp>
      <p:sp>
        <p:nvSpPr>
          <p:cNvPr id="197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3191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AEB9E6-9B7E-4EB7-9DDD-5E331459069B}" type="slidenum">
              <a:rPr lang="ru-RU">
                <a:latin typeface="Arial" charset="0"/>
              </a:rPr>
              <a:pPr algn="r"/>
              <a:t>14</a:t>
            </a:fld>
            <a:endParaRPr lang="ru-RU">
              <a:latin typeface="Arial" charset="0"/>
            </a:endParaRPr>
          </a:p>
        </p:txBody>
      </p:sp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F0D171-5576-4278-A769-AADED4D510D7}" type="slidenum">
              <a:rPr lang="ru-RU">
                <a:latin typeface="Arial" charset="0"/>
              </a:rPr>
              <a:pPr algn="r"/>
              <a:t>14</a:t>
            </a:fld>
            <a:endParaRPr lang="ru-RU">
              <a:latin typeface="Arial" charset="0"/>
            </a:endParaRP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2286C5-19BB-4744-A17A-3B9FD4A0BE4B}" type="slidenum">
              <a:rPr lang="ru-RU">
                <a:latin typeface="Arial" charset="0"/>
              </a:rPr>
              <a:pPr algn="r"/>
              <a:t>14</a:t>
            </a:fld>
            <a:endParaRPr lang="ru-RU">
              <a:latin typeface="Arial" charset="0"/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70462" cy="3727450"/>
          </a:xfr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1312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BB6CFB-D5A1-4AA8-98CF-03D59A70A32B}" type="slidenum">
              <a:rPr lang="ru-RU">
                <a:latin typeface="Arial" charset="0"/>
              </a:rPr>
              <a:pPr algn="r"/>
              <a:t>15</a:t>
            </a:fld>
            <a:endParaRPr lang="ru-RU">
              <a:latin typeface="Arial" charset="0"/>
            </a:endParaRPr>
          </a:p>
        </p:txBody>
      </p:sp>
      <p:sp>
        <p:nvSpPr>
          <p:cNvPr id="204802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8B3D2D-677C-43B2-A7A9-C2295EC06B9B}" type="slidenum">
              <a:rPr lang="ru-RU">
                <a:latin typeface="Arial" charset="0"/>
              </a:rPr>
              <a:pPr algn="r"/>
              <a:t>15</a:t>
            </a:fld>
            <a:endParaRPr lang="ru-RU">
              <a:latin typeface="Arial" charset="0"/>
            </a:endParaRPr>
          </a:p>
        </p:txBody>
      </p:sp>
      <p:sp>
        <p:nvSpPr>
          <p:cNvPr id="204803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9A68B7-2533-4D14-B1F5-833D99FE0BD0}" type="slidenum">
              <a:rPr lang="ru-RU">
                <a:latin typeface="Arial" charset="0"/>
              </a:rPr>
              <a:pPr algn="r"/>
              <a:t>15</a:t>
            </a:fld>
            <a:endParaRPr lang="ru-RU">
              <a:latin typeface="Arial" charset="0"/>
            </a:endParaRPr>
          </a:p>
        </p:txBody>
      </p:sp>
      <p:sp>
        <p:nvSpPr>
          <p:cNvPr id="204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70462" cy="3727450"/>
          </a:xfrm>
          <a:ln/>
        </p:spPr>
      </p:sp>
      <p:sp>
        <p:nvSpPr>
          <p:cNvPr id="204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99234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A8E4FB-44DE-4FD0-96EA-CF3B6B3CB11F}" type="slidenum">
              <a:rPr lang="ru-RU">
                <a:latin typeface="Arial" charset="0"/>
              </a:rPr>
              <a:pPr algn="r"/>
              <a:t>16</a:t>
            </a:fld>
            <a:endParaRPr lang="ru-RU">
              <a:latin typeface="Arial" charset="0"/>
            </a:endParaRPr>
          </a:p>
        </p:txBody>
      </p:sp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9091F4-B30E-45CE-9F8E-7F45E76995A4}" type="slidenum">
              <a:rPr lang="ru-RU">
                <a:latin typeface="Arial" charset="0"/>
              </a:rPr>
              <a:pPr algn="r"/>
              <a:t>16</a:t>
            </a:fld>
            <a:endParaRPr lang="ru-RU">
              <a:latin typeface="Arial" charset="0"/>
            </a:endParaRPr>
          </a:p>
        </p:txBody>
      </p:sp>
      <p:sp>
        <p:nvSpPr>
          <p:cNvPr id="206851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84342D-77F4-4FD4-B04C-A9EE02A30831}" type="slidenum">
              <a:rPr lang="ru-RU">
                <a:latin typeface="Arial" charset="0"/>
              </a:rPr>
              <a:pPr algn="r"/>
              <a:t>16</a:t>
            </a:fld>
            <a:endParaRPr lang="ru-RU">
              <a:latin typeface="Arial" charset="0"/>
            </a:endParaRPr>
          </a:p>
        </p:txBody>
      </p:sp>
      <p:sp>
        <p:nvSpPr>
          <p:cNvPr id="206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70462" cy="3727450"/>
          </a:xfrm>
          <a:ln/>
        </p:spPr>
      </p:sp>
      <p:sp>
        <p:nvSpPr>
          <p:cNvPr id="206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9481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B5B87-5174-42FA-A43A-8ED93506867C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17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996D61-B961-4DBC-BF35-838F0A2832DB}" type="slidenum">
              <a:rPr lang="ru-RU" sz="1800">
                <a:solidFill>
                  <a:prstClr val="black"/>
                </a:solidFill>
                <a:latin typeface="Arial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80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3BF916-E38A-4FFC-B6B0-6C5FB893550E}" type="slidenum">
              <a:rPr lang="ru-RU" sz="1800">
                <a:solidFill>
                  <a:prstClr val="black"/>
                </a:solidFill>
                <a:latin typeface="Arial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80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202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68875" cy="3727450"/>
          </a:xfrm>
          <a:ln/>
        </p:spPr>
      </p:sp>
      <p:sp>
        <p:nvSpPr>
          <p:cNvPr id="202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8775" cy="4467225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57471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A79018-8091-4F98-BD3E-E9E6AC27D2CA}" type="slidenum">
              <a:rPr lang="ru-RU">
                <a:latin typeface="Arial" charset="0"/>
              </a:rPr>
              <a:pPr algn="r"/>
              <a:t>21</a:t>
            </a:fld>
            <a:endParaRPr lang="ru-RU">
              <a:latin typeface="Arial" charset="0"/>
            </a:endParaRPr>
          </a:p>
        </p:txBody>
      </p:sp>
      <p:sp>
        <p:nvSpPr>
          <p:cNvPr id="247810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2E96E1-D8C7-4EE7-9C43-1A25EEDF16B4}" type="slidenum">
              <a:rPr lang="ru-RU">
                <a:latin typeface="Arial" charset="0"/>
              </a:rPr>
              <a:pPr algn="r"/>
              <a:t>21</a:t>
            </a:fld>
            <a:endParaRPr lang="ru-RU">
              <a:latin typeface="Arial" charset="0"/>
            </a:endParaRPr>
          </a:p>
        </p:txBody>
      </p:sp>
      <p:sp>
        <p:nvSpPr>
          <p:cNvPr id="247811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34BA1F-8F57-4654-B71F-6158EF79AD63}" type="slidenum">
              <a:rPr lang="ru-RU">
                <a:latin typeface="Arial" charset="0"/>
              </a:rPr>
              <a:pPr algn="r"/>
              <a:t>21</a:t>
            </a:fld>
            <a:endParaRPr lang="ru-RU">
              <a:latin typeface="Arial" charset="0"/>
            </a:endParaRPr>
          </a:p>
        </p:txBody>
      </p:sp>
      <p:sp>
        <p:nvSpPr>
          <p:cNvPr id="247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70462" cy="3727450"/>
          </a:xfrm>
          <a:ln/>
        </p:spPr>
      </p:sp>
      <p:sp>
        <p:nvSpPr>
          <p:cNvPr id="247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8775" cy="4465637"/>
          </a:xfrm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14206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C0AFF9-5B76-4D8F-8C20-A345780CEF1A}" type="slidenum">
              <a:rPr lang="ru-RU">
                <a:latin typeface="Arial" charset="0"/>
              </a:rPr>
              <a:pPr algn="r"/>
              <a:t>27</a:t>
            </a:fld>
            <a:endParaRPr lang="ru-RU">
              <a:latin typeface="Arial" charset="0"/>
            </a:endParaRPr>
          </a:p>
        </p:txBody>
      </p:sp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464F94-019A-4E3F-B572-67718D6101AE}" type="slidenum">
              <a:rPr lang="ru-RU">
                <a:latin typeface="Arial" charset="0"/>
              </a:rPr>
              <a:pPr algn="r"/>
              <a:t>27</a:t>
            </a:fld>
            <a:endParaRPr lang="ru-RU">
              <a:latin typeface="Arial" charset="0"/>
            </a:endParaRPr>
          </a:p>
        </p:txBody>
      </p:sp>
      <p:sp>
        <p:nvSpPr>
          <p:cNvPr id="232451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214C92-FAC0-49B9-A90E-6EC44D7BFAB1}" type="slidenum">
              <a:rPr lang="ru-RU">
                <a:latin typeface="Arial" charset="0"/>
              </a:rPr>
              <a:pPr algn="r"/>
              <a:t>27</a:t>
            </a:fld>
            <a:endParaRPr lang="ru-RU">
              <a:latin typeface="Arial" charset="0"/>
            </a:endParaRPr>
          </a:p>
        </p:txBody>
      </p:sp>
      <p:sp>
        <p:nvSpPr>
          <p:cNvPr id="232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70462" cy="3727450"/>
          </a:xfrm>
          <a:ln/>
        </p:spPr>
      </p:sp>
      <p:sp>
        <p:nvSpPr>
          <p:cNvPr id="232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8775" cy="4465637"/>
          </a:xfrm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523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6769" y="1122363"/>
            <a:ext cx="844061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6769" y="3602038"/>
            <a:ext cx="844061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40D46-C4C0-495B-A7B3-CE288A90D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CC668-F913-46C9-B58A-B10AE28AC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53754" y="365125"/>
            <a:ext cx="2426677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3723" y="365125"/>
            <a:ext cx="7139354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D9EF-7D3A-4387-9C58-B6F791792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B4DBA80-E1CC-4138-8E8E-9D2E0C54A8E1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1748690-0218-4BAE-8D3E-E212D8C77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20167D0-FE4D-46F5-A4B8-B5B8D8E50640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E4FA306-D1A8-4B72-85AD-49E3247B5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22B1B98-725F-4025-AFBC-6629F87BEFD6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FB67504-7D8E-4A91-A313-20323B1CA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655B0DF-A636-4735-8063-22EFC2CB23AF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88B7138-42A5-4FE6-A0FE-3510880E5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644577A-948A-4500-878F-21467995BBD6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F026D0E-065F-46D6-994E-E99A5818F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667B563-2358-4EF3-8EF9-D6ABA1B53ADA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9288FB7-9F87-4EA4-B6A3-83356DB09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8BD3F22-264B-4249-ABC9-A42F1005813D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3702E2A-9C43-4DF0-ACE9-8DD99FD53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C0348EC-7E0D-444D-955C-B909686C7425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6904041-8B6D-471C-B44B-FF5713A9E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C660-DDF9-4284-88EE-2B8C9EE22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FBFFA04-3C00-4D01-8A98-6B9C99862CF6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78BB5DD-8C33-40D3-85FC-3FDA969A7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B06D4FA-B943-406A-B5A2-60F78AB4CF0C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31B73A4-3E90-4774-B371-CFF30E6FC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1BE8453-E65B-4D2D-9249-25894039872B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B802F19-DB19-442B-8861-15A33183E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78A8439-E79A-4CD1-A310-F7250C01D83E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125F4CF-7974-4B37-BDE6-551516553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45B7668-2B17-4BF2-9F3C-82D108446C6C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B761E06-891E-4A0A-B232-1330E0F4D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75E79B0-F02F-4E8C-B4CC-465F371504A7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5073FCE-6E53-496D-AA27-37A0E297C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0EFEEB1-7053-400A-BAAA-419E955A8381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A65A0DF-5827-447C-93F8-B19DB955B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993ADDC-8D57-4A37-AEDA-3FDD344E8D6C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1A6875D-A171-417E-815F-779616F28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2ECCE89-4879-4920-A3CF-EF4D20C89269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3089489-8310-495B-AC7E-95D6CCAAF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930E2CE-45C4-4811-AB93-A1902A52CAA0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AE8A0F7-CB03-41A3-9A48-1F8094F50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61" y="1709739"/>
            <a:ext cx="970670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61" y="4589464"/>
            <a:ext cx="970670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7A045-29EB-4EB3-BA24-3CEC153CB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9AA4A04-33E5-42F6-9DE6-4171972E3056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5289B6E-8990-42AD-AE25-53F20029C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293381B-5C4E-410C-A740-B5A83BD8A3E5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D290086-5C0D-4F92-A600-6AB94042B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38B7C50-EDA2-4CA3-A071-996F4B1F430C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9DA50D6-4C67-4314-A3CF-22A364697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E4FFF12-1CA7-43F2-9343-93C8FC03B0C4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C39B915-F8C4-4EA4-AA38-A96984C33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29ABD94-5FAD-4897-A080-D71CEF392FA2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2653523-9EB1-42DF-A8C4-2815FD6DA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3CFC978-B019-4069-B927-173216DEDC60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DF5A4EB-AB47-4D4A-B799-1FA2BB11A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1288814-6192-4478-8B58-098FC75F4729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D3ED06D-4049-4BB8-B344-761AC59CD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E0518E0-65D5-4B78-B516-4EEBF91B2F76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CB1DCD1-52F3-497D-9A09-A45E8D0FE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A20DC21-B14A-469D-9D88-0E9A424F162A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44CFDE3-8F70-4A66-B42F-FF696ADFA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A23FD0D-351E-425C-939E-4882036449F0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5154401-729C-4244-A593-C2C3F4334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3723" y="1825625"/>
            <a:ext cx="478301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97416" y="1825625"/>
            <a:ext cx="478301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9D58-5923-46D4-9B1A-D195FB63F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7956D3A-0203-421F-A164-8F4C3DE5A475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6A4A8BD-B103-4942-9572-FF91A447E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33AEE84-FB4C-48E1-8196-E126E6B6496D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057FB76-6F56-49EE-93F0-7E3084B78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A4EF484-0A73-4B0E-B57C-2D686A52011D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8202238-10E9-4C97-999D-832DA7A0E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27B581D-14F6-409E-8051-741BE25AD715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5301423-42D3-4F2A-9F9E-0DAFED806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2507F00-8CB1-44E5-B645-B76745DB1017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26E3FF5-5E7C-4F16-BBEB-D8FD39DCF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B944F3A-F057-49F9-8CF7-DABC5D49185B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FA995E0-9F52-40A6-950C-6603272F7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30F1752-9DDE-4DDA-97B2-467187BD00EC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8023B09-2719-4DA5-9DFE-21FBC40BA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2A090F7-1091-4A52-B6ED-2E8823147948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E268D00-C56E-4E05-B664-9A0E20160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888B20C-738F-4385-8AD8-845E9C0719DA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9D1B1CB-263F-4DE6-8FED-246EC6D02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6024D89-5405-4DC3-9494-C87DE58D566C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0D4EB0B-EC9C-4C3D-AF31-E9EEBF8D0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189" y="365126"/>
            <a:ext cx="970670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5189" y="1681163"/>
            <a:ext cx="4761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75189" y="2505075"/>
            <a:ext cx="476103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97416" y="1681163"/>
            <a:ext cx="47844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97416" y="2505075"/>
            <a:ext cx="478448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8945A-F94B-49DB-B7E8-CD45344FC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BB68D29-EF3A-4A08-8937-373F73B2A659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5C15403-588A-4CCA-8E77-1A50374DC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FDFD67C-B87F-4D8B-90F2-31DCF3BD5518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7626CA9-F5B3-4798-8FFB-2368C6AB2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E6D65AC-827C-4D70-8FDC-B4E44F60AA13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CB06503-458A-4FEB-A7B3-D1CFEC968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459F787-5BBF-499D-AD2D-BD355C4A46D9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ECCA161-FA34-4BE2-A2DE-6438EF41E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E332BF1-82A8-4FC3-9F48-2E6BD95042F2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2C0614B-CE5F-40C9-86C7-1B1F7C6F0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44E4CDF-01DC-4ED1-AFA8-48398B7B52B1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8B82318-11A2-43A1-9678-B5E55E9BB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17AFC94-E942-46F7-9A23-39FD3EA5AF10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C60C959-D213-48E4-963B-2F8363036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E617B06-7FF2-4807-9924-5FA4CA230CFA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E4D7AE0-34D0-443C-AE0A-62CDFAA78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0F0CEBE-FF3E-4291-9203-42C1E67B2115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2ECF570-8589-477F-ABB3-C36295C79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68C7B4E-376E-4174-9CF1-548AF7779D99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904568-1CC4-455F-BB0E-154714D56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A862-21C0-4398-A269-1706E0B58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A197433-F39C-444D-951A-C903B0947CBD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6407EED-BDB8-4B3B-BB6B-5EB7E0822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ED47F55-5C94-4657-A622-BEEF69F44337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FE77714-070B-4933-AF43-317C238AF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2F484C5-E2D9-43E1-95BE-E98C6635E4AD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FE1F252-7A6A-4E9F-B3F8-604A50B71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FB94997-8170-40D0-8DC9-2E13CA3C7B51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0135F4C-0C6F-464F-956E-7A7AD284B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0034226-CC72-4C0B-A3B3-654F57329038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1C50F6-BA1C-4744-8968-53B17577D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37C6238-F9BE-40BA-AA9E-9BF1F8546424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C48EF10-DB97-4267-9480-E32861BA6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77880DF-7E51-43F7-9FAB-B7EE396188EB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C7CC88D-BDBB-47BB-ABC1-AFD101053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F593-5675-4D1F-848C-3281F8445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190" y="457200"/>
            <a:ext cx="362975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481" y="987426"/>
            <a:ext cx="56974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5190" y="2057400"/>
            <a:ext cx="362975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2A488-7DB9-4E5F-AC84-6A57105F0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190" y="457200"/>
            <a:ext cx="362975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84481" y="987426"/>
            <a:ext cx="5697415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5190" y="2057400"/>
            <a:ext cx="362975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19DF-2261-49FF-8645-93F1D811D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31BB1-176B-4684-B5E9-E98DA0489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479B1802-DCD1-468E-BDC1-8C75CAA3EB90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66747354-CF66-49CF-97A8-21E69CBE7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689C510E-2BA7-45AB-BF5F-1156A62EA927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880579C-72AE-4A10-9750-7AEDB766F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4FE8A113-E04A-482F-8ECB-E50B246D61CD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24C4CA0-1EDC-4AFC-994C-9BE99553E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C00AF6A-5A5E-4692-9662-C16E96B17C2A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FACBB7D-50AB-4C2D-BD0A-0C2409889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F18DD05-3208-4C4D-BE5C-9D9CCCC161FE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A0C19F2C-FBDA-4EBC-A74B-A8C6E11BB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https://ozpolsch.edumsko.ru/uploads/2000/1145/section/63469/egeh.jpg?1506263924491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ozpolsch.edumsko.ru/uploads/2000/1145/section/63469/egeh.jpg?150626392449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ozpolsch.edumsko.ru/uploads/2000/1145/section/63469/egeh.jpg?150626392449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https://ozpolsch.edumsko.ru/uploads/2000/1145/section/63469/egeh.jpg?1506263924491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https://ozpolsch.edumsko.ru/uploads/2000/1145/section/63469/egeh.jpg?150626392449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https://ozpolsch.edumsko.ru/uploads/2000/1145/section/63469/egeh.jpg?150626392449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https://ozpolsch.edumsko.ru/uploads/2000/1145/section/63469/egeh.jpg?150626392449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image" Target="https://ozpolsch.edumsko.ru/uploads/2000/1145/section/63469/egeh.jpg?150626392449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s://ozpolsch.edumsko.ru/uploads/2000/1145/section/63469/egeh.jpg?150626392449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s://ozpolsch.edumsko.ru/uploads/2000/1145/section/63469/egeh.jpg?150626392449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https://ozpolsch.edumsko.ru/uploads/2000/1145/section/63469/egeh.jpg?1506263924491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5" Type="http://schemas.openxmlformats.org/officeDocument/2006/relationships/image" Target="https://ozpolsch.edumsko.ru/uploads/2000/1145/section/63469/egeh.jpg?1506263924491" TargetMode="Externa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https://ozpolsch.edumsko.ru/uploads/2000/1145/section/63469/egeh.jpg?150626392449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s://ozpolsch.edumsko.ru/uploads/2000/1145/section/63469/egeh.jpg?150626392449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Relationship Id="rId6" Type="http://schemas.openxmlformats.org/officeDocument/2006/relationships/image" Target="https://ozpolsch.edumsko.ru/uploads/2000/1145/section/63469/egeh.jpg?1506263924491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s://ozpolsch.edumsko.ru/uploads/2000/1145/section/63469/egeh.jpg?150626392449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s://ozpolsch.edumsko.ru/uploads/2000/1145/section/63469/egeh.jpg?150626392449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https://ozpolsch.edumsko.ru/uploads/2000/1145/section/63469/egeh.jpg?150626392449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https://ozpolsch.edumsko.ru/uploads/2000/1145/section/63469/egeh.jpg?150626392449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https://ozpolsch.edumsko.ru/uploads/2000/1145/section/63469/egeh.jpg?150626392449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https://ozpolsch.edumsko.ru/uploads/2000/1145/section/63469/egeh.jpg?150626392449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ozpolsch.edumsko.ru/uploads/2000/1145/section/63469/egeh.jpg?1506263924491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s://ozpolsch.edumsko.ru/uploads/2000/1145/section/63469/egeh.jpg?150626392449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s://ozpolsch.edumsko.ru/uploads/2000/1145/section/63469/egeh.jpg?150626392449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https://ozpolsch.edumsko.ru/uploads/2000/1145/section/63469/egeh.jpg?1506263924491" TargetMode="Externa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https://ozpolsch.edumsko.ru/uploads/2000/1145/section/63469/egeh.jpg?150626392449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s://ozpolsch.edumsko.ru/uploads/2000/1145/section/63469/egeh.jpg?150626392449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7.xml"/><Relationship Id="rId6" Type="http://schemas.openxmlformats.org/officeDocument/2006/relationships/image" Target="https://ozpolsch.edumsko.ru/uploads/2000/1145/section/63469/egeh.jpg?1506263924491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4" Type="http://schemas.openxmlformats.org/officeDocument/2006/relationships/image" Target="https://ozpolsch.edumsko.ru/uploads/2000/1145/section/63469/egeh.jpg?150626392449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https://ozpolsch.edumsko.ru/uploads/2000/1145/section/63469/egeh.jpg?150626392449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https://ozpolsch.edumsko.ru/uploads/2000/1145/section/63469/egeh.jpg?1506263924491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ozpolsch.edumsko.ru/uploads/2000/1145/section/63469/egeh.jpg?150626392449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ozpolsch.edumsko.ru/uploads/2000/1145/section/63469/egeh.jpg?150626392449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ozpolsch.edumsko.ru/uploads/2000/1145/section/63469/egeh.jpg?150626392449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https://ozpolsch.edumsko.ru/uploads/2000/1145/section/63469/egeh.jpg?1506263924491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ozpolsch.edumsko.ru/uploads/2000/1145/section/63469/egeh.jpg?150626392449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ozpolsch.edumsko.ru/uploads/2000/1145/section/63469/egeh.jpg?150626392449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tx2">
                <a:lumMod val="50000"/>
              </a:schemeClr>
            </a:gs>
            <a:gs pos="100000">
              <a:schemeClr val="bg1"/>
            </a:gs>
            <a:gs pos="61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97313" y="6122988"/>
            <a:ext cx="3240087" cy="582612"/>
          </a:xfrm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395" name="Text Box 6"/>
          <p:cNvSpPr txBox="1">
            <a:spLocks noChangeArrowheads="1"/>
          </p:cNvSpPr>
          <p:nvPr/>
        </p:nvSpPr>
        <p:spPr bwMode="auto">
          <a:xfrm>
            <a:off x="2268538" y="198438"/>
            <a:ext cx="6875462" cy="34163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Государственная итоговая аттестация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по образовательным программам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среднего общего образования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в форме ЕГЭ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914775" y="4673600"/>
            <a:ext cx="646113" cy="908050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87397" name="Прямоугольник 8"/>
          <p:cNvSpPr>
            <a:spLocks noChangeArrowheads="1"/>
          </p:cNvSpPr>
          <p:nvPr/>
        </p:nvSpPr>
        <p:spPr bwMode="auto">
          <a:xfrm>
            <a:off x="4560888" y="4640675"/>
            <a:ext cx="43751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dirty="0" smtClean="0">
                <a:solidFill>
                  <a:srgbClr val="10253F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10253F"/>
                </a:solidFill>
                <a:cs typeface="Times New Roman" pitchFamily="18" charset="0"/>
              </a:rPr>
              <a:t>Подготовка </a:t>
            </a:r>
            <a:r>
              <a:rPr lang="ru-RU" sz="2800" b="1" dirty="0">
                <a:solidFill>
                  <a:srgbClr val="10253F"/>
                </a:solidFill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10253F"/>
                </a:solidFill>
                <a:cs typeface="Times New Roman" pitchFamily="18" charset="0"/>
              </a:rPr>
              <a:t>проведение </a:t>
            </a:r>
          </a:p>
          <a:p>
            <a:pPr algn="ctr"/>
            <a:r>
              <a:rPr lang="ru-RU" sz="2800" b="1" dirty="0" smtClean="0">
                <a:solidFill>
                  <a:srgbClr val="10253F"/>
                </a:solidFill>
                <a:cs typeface="Times New Roman" pitchFamily="18" charset="0"/>
              </a:rPr>
              <a:t>ЕГЭ в ППЭ</a:t>
            </a:r>
            <a:endParaRPr lang="ru-RU" sz="2800" b="1" dirty="0">
              <a:solidFill>
                <a:srgbClr val="10253F"/>
              </a:solidFill>
              <a:cs typeface="Times New Roman" pitchFamily="18" charset="0"/>
            </a:endParaRPr>
          </a:p>
        </p:txBody>
      </p:sp>
      <p:pic>
        <p:nvPicPr>
          <p:cNvPr id="187398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1300163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Край_чистый_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" y="3332463"/>
            <a:ext cx="3764431" cy="34429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7400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3162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183962"/>
                </a:solidFill>
              </a:rPr>
              <a:t>ТЕХНИЧЕСКАЯ ГОТОВНОСТЬ ППЭ</a:t>
            </a:r>
            <a:endParaRPr lang="ru-RU" altLang="ru-RU" sz="2400" b="1" kern="0" dirty="0">
              <a:solidFill>
                <a:srgbClr val="183962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0" y="549275"/>
            <a:ext cx="9144000" cy="7191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kern="0" dirty="0" smtClean="0">
                <a:solidFill>
                  <a:schemeClr val="bg1"/>
                </a:solidFill>
              </a:rPr>
              <a:t>ФЕДЕРАЛЬНЫЙ МОНИТОРИНГ ГОТОВНОСТИ ППЭ</a:t>
            </a:r>
          </a:p>
        </p:txBody>
      </p:sp>
      <p:pic>
        <p:nvPicPr>
          <p:cNvPr id="13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752875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1123764" y="2204864"/>
            <a:ext cx="648072" cy="508088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956376" y="4149080"/>
            <a:ext cx="288032" cy="1656184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244408" y="4149081"/>
            <a:ext cx="288032" cy="165618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478852" y="3717032"/>
            <a:ext cx="3865964" cy="43204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1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EF593-5675-4D1F-848C-3281F844581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83962"/>
                </a:solidFill>
                <a:effectLst/>
                <a:uLnTx/>
                <a:uFillTx/>
              </a:rPr>
              <a:t>ТЕХНИЧЕСКАЯ ГОТОВНОСТЬ ППЭ</a:t>
            </a: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183962"/>
              </a:solidFill>
              <a:effectLst/>
              <a:uLnTx/>
              <a:uFillTx/>
            </a:endParaRPr>
          </a:p>
        </p:txBody>
      </p:sp>
      <p:pic>
        <p:nvPicPr>
          <p:cNvPr id="5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0" y="500743"/>
            <a:ext cx="9144000" cy="7191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chemeClr val="bg1"/>
                </a:solidFill>
              </a:rPr>
              <a:t>ТИПИЧНЫЕ ОШИБКИ В ППЭ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AutoShape 5"/>
          <p:cNvSpPr>
            <a:spLocks noChangeArrowheads="1"/>
          </p:cNvSpPr>
          <p:nvPr/>
        </p:nvSpPr>
        <p:spPr bwMode="auto">
          <a:xfrm>
            <a:off x="0" y="533399"/>
            <a:ext cx="9144000" cy="593725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FFFFFF"/>
                </a:solidFill>
              </a:rPr>
              <a:t>Подготовка аудитории </a:t>
            </a:r>
            <a:r>
              <a:rPr lang="ru-RU" altLang="ru-RU" sz="2800" b="1" dirty="0">
                <a:solidFill>
                  <a:srgbClr val="FFFFFF"/>
                </a:solidFill>
              </a:rPr>
              <a:t>ППЭ</a:t>
            </a:r>
          </a:p>
        </p:txBody>
      </p:sp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1493838" y="2293938"/>
            <a:ext cx="6172200" cy="2057400"/>
          </a:xfrm>
          <a:prstGeom prst="rect">
            <a:avLst/>
          </a:prstGeom>
          <a:noFill/>
          <a:ln w="25400" algn="ctr">
            <a:solidFill>
              <a:srgbClr val="70A8EC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50">
              <a:solidFill>
                <a:prstClr val="black"/>
              </a:solidFill>
            </a:endParaRPr>
          </a:p>
        </p:txBody>
      </p:sp>
      <p:sp>
        <p:nvSpPr>
          <p:cNvPr id="5125" name="AutoShape 40"/>
          <p:cNvSpPr>
            <a:spLocks noChangeArrowheads="1"/>
          </p:cNvSpPr>
          <p:nvPr/>
        </p:nvSpPr>
        <p:spPr bwMode="auto">
          <a:xfrm>
            <a:off x="1839914" y="4443344"/>
            <a:ext cx="342900" cy="285750"/>
          </a:xfrm>
          <a:prstGeom prst="flowChartConnector">
            <a:avLst/>
          </a:prstGeom>
          <a:noFill/>
          <a:ln w="12700" algn="ctr">
            <a:solidFill>
              <a:srgbClr val="467BF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350">
                <a:solidFill>
                  <a:srgbClr val="FD2823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126" name="AutoShape 41"/>
          <p:cNvSpPr>
            <a:spLocks noChangeArrowheads="1"/>
          </p:cNvSpPr>
          <p:nvPr/>
        </p:nvSpPr>
        <p:spPr bwMode="auto">
          <a:xfrm>
            <a:off x="3151188" y="4408488"/>
            <a:ext cx="342900" cy="285750"/>
          </a:xfrm>
          <a:prstGeom prst="flowChartConnector">
            <a:avLst/>
          </a:prstGeom>
          <a:noFill/>
          <a:ln w="12700" algn="ctr">
            <a:solidFill>
              <a:srgbClr val="467BF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350">
                <a:solidFill>
                  <a:srgbClr val="FD2823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127" name="AutoShape 42"/>
          <p:cNvSpPr>
            <a:spLocks noChangeArrowheads="1"/>
          </p:cNvSpPr>
          <p:nvPr/>
        </p:nvSpPr>
        <p:spPr bwMode="auto">
          <a:xfrm>
            <a:off x="4637088" y="4408488"/>
            <a:ext cx="342900" cy="285750"/>
          </a:xfrm>
          <a:prstGeom prst="flowChartConnector">
            <a:avLst/>
          </a:prstGeom>
          <a:noFill/>
          <a:ln w="12700" algn="ctr">
            <a:solidFill>
              <a:srgbClr val="467BF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350">
                <a:solidFill>
                  <a:srgbClr val="FD2823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128" name="AutoShape 43"/>
          <p:cNvSpPr>
            <a:spLocks noChangeArrowheads="1"/>
          </p:cNvSpPr>
          <p:nvPr/>
        </p:nvSpPr>
        <p:spPr bwMode="auto">
          <a:xfrm>
            <a:off x="6180138" y="4408488"/>
            <a:ext cx="342900" cy="285750"/>
          </a:xfrm>
          <a:prstGeom prst="flowChartConnector">
            <a:avLst/>
          </a:prstGeom>
          <a:noFill/>
          <a:ln w="12700" algn="ctr">
            <a:solidFill>
              <a:srgbClr val="467BF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350">
                <a:solidFill>
                  <a:srgbClr val="FD2823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129" name="AutoShape 44"/>
          <p:cNvSpPr>
            <a:spLocks noChangeArrowheads="1"/>
          </p:cNvSpPr>
          <p:nvPr/>
        </p:nvSpPr>
        <p:spPr bwMode="auto">
          <a:xfrm>
            <a:off x="7437438" y="4408488"/>
            <a:ext cx="342900" cy="285750"/>
          </a:xfrm>
          <a:prstGeom prst="flowChartConnector">
            <a:avLst/>
          </a:prstGeom>
          <a:noFill/>
          <a:ln w="12700" algn="ctr">
            <a:solidFill>
              <a:srgbClr val="467BF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350">
                <a:solidFill>
                  <a:srgbClr val="FD2823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130" name="Text Box 45"/>
          <p:cNvSpPr txBox="1">
            <a:spLocks noChangeArrowheads="1"/>
          </p:cNvSpPr>
          <p:nvPr/>
        </p:nvSpPr>
        <p:spPr bwMode="auto">
          <a:xfrm>
            <a:off x="1385888" y="4668838"/>
            <a:ext cx="1371600" cy="577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050" dirty="0">
                <a:solidFill>
                  <a:prstClr val="black"/>
                </a:solidFill>
                <a:latin typeface="Arial" panose="020B0604020202020204" pitchFamily="34" charset="0"/>
              </a:rPr>
              <a:t>Индивидуальное рабочее место участника</a:t>
            </a:r>
          </a:p>
        </p:txBody>
      </p:sp>
      <p:sp>
        <p:nvSpPr>
          <p:cNvPr id="5131" name="Text Box 46"/>
          <p:cNvSpPr txBox="1">
            <a:spLocks noChangeArrowheads="1"/>
          </p:cNvSpPr>
          <p:nvPr/>
        </p:nvSpPr>
        <p:spPr bwMode="auto">
          <a:xfrm>
            <a:off x="2865438" y="4694238"/>
            <a:ext cx="1028700" cy="577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t>Стол для раскладки и упаковки ЭМ</a:t>
            </a:r>
          </a:p>
        </p:txBody>
      </p:sp>
      <p:sp>
        <p:nvSpPr>
          <p:cNvPr id="5132" name="Text Box 47"/>
          <p:cNvSpPr txBox="1">
            <a:spLocks noChangeArrowheads="1"/>
          </p:cNvSpPr>
          <p:nvPr/>
        </p:nvSpPr>
        <p:spPr bwMode="auto">
          <a:xfrm>
            <a:off x="4140200" y="4724400"/>
            <a:ext cx="1368425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Arial" charset="0"/>
              </a:rPr>
              <a:t>Место организатора, осуществляющего печать</a:t>
            </a:r>
          </a:p>
        </p:txBody>
      </p:sp>
      <p:sp>
        <p:nvSpPr>
          <p:cNvPr id="5133" name="Text Box 48"/>
          <p:cNvSpPr txBox="1">
            <a:spLocks noChangeArrowheads="1"/>
          </p:cNvSpPr>
          <p:nvPr/>
        </p:nvSpPr>
        <p:spPr bwMode="auto">
          <a:xfrm>
            <a:off x="5724525" y="4724400"/>
            <a:ext cx="131445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t>Камера видеонаблюдения</a:t>
            </a:r>
          </a:p>
        </p:txBody>
      </p:sp>
      <p:sp>
        <p:nvSpPr>
          <p:cNvPr id="5134" name="Text Box 49"/>
          <p:cNvSpPr txBox="1">
            <a:spLocks noChangeArrowheads="1"/>
          </p:cNvSpPr>
          <p:nvPr/>
        </p:nvSpPr>
        <p:spPr bwMode="auto">
          <a:xfrm>
            <a:off x="7323138" y="4751388"/>
            <a:ext cx="571500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t>Доска</a:t>
            </a:r>
          </a:p>
        </p:txBody>
      </p:sp>
      <p:pic>
        <p:nvPicPr>
          <p:cNvPr id="198670" name="Picture 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636838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71" name="Picture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2636838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72" name="Picture 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3642818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73" name="Picture 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608388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74" name="Picture 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3665538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75" name="Picture 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2579688"/>
            <a:ext cx="800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76" name="Picture 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2693988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77" name="Picture 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494088"/>
            <a:ext cx="400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Line 58"/>
          <p:cNvSpPr>
            <a:spLocks noChangeShapeType="1"/>
          </p:cNvSpPr>
          <p:nvPr/>
        </p:nvSpPr>
        <p:spPr bwMode="auto">
          <a:xfrm>
            <a:off x="7666038" y="2808288"/>
            <a:ext cx="0" cy="1085850"/>
          </a:xfrm>
          <a:prstGeom prst="line">
            <a:avLst/>
          </a:prstGeom>
          <a:noFill/>
          <a:ln w="76200">
            <a:solidFill>
              <a:srgbClr val="70A8EC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98679" name="Picture 5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351088"/>
            <a:ext cx="4000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5" name="Line 60"/>
          <p:cNvSpPr>
            <a:spLocks noChangeShapeType="1"/>
          </p:cNvSpPr>
          <p:nvPr/>
        </p:nvSpPr>
        <p:spPr bwMode="auto">
          <a:xfrm flipV="1">
            <a:off x="2179638" y="4151313"/>
            <a:ext cx="0" cy="342900"/>
          </a:xfrm>
          <a:prstGeom prst="line">
            <a:avLst/>
          </a:prstGeom>
          <a:noFill/>
          <a:ln w="19050">
            <a:solidFill>
              <a:srgbClr val="FD282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146" name="Line 61"/>
          <p:cNvSpPr>
            <a:spLocks noChangeShapeType="1"/>
          </p:cNvSpPr>
          <p:nvPr/>
        </p:nvSpPr>
        <p:spPr bwMode="auto">
          <a:xfrm flipV="1">
            <a:off x="3322638" y="4237038"/>
            <a:ext cx="0" cy="171450"/>
          </a:xfrm>
          <a:prstGeom prst="line">
            <a:avLst/>
          </a:prstGeom>
          <a:noFill/>
          <a:ln w="19050">
            <a:solidFill>
              <a:srgbClr val="FD282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147" name="Line 62"/>
          <p:cNvSpPr>
            <a:spLocks noChangeShapeType="1"/>
          </p:cNvSpPr>
          <p:nvPr/>
        </p:nvSpPr>
        <p:spPr bwMode="auto">
          <a:xfrm>
            <a:off x="3322638" y="4237038"/>
            <a:ext cx="2457450" cy="0"/>
          </a:xfrm>
          <a:prstGeom prst="line">
            <a:avLst/>
          </a:prstGeom>
          <a:noFill/>
          <a:ln w="19050">
            <a:solidFill>
              <a:srgbClr val="FD282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148" name="Line 63"/>
          <p:cNvSpPr>
            <a:spLocks noChangeShapeType="1"/>
          </p:cNvSpPr>
          <p:nvPr/>
        </p:nvSpPr>
        <p:spPr bwMode="auto">
          <a:xfrm>
            <a:off x="5780088" y="4122738"/>
            <a:ext cx="0" cy="114300"/>
          </a:xfrm>
          <a:prstGeom prst="line">
            <a:avLst/>
          </a:prstGeom>
          <a:noFill/>
          <a:ln w="19050">
            <a:solidFill>
              <a:srgbClr val="FD282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149" name="Line 64"/>
          <p:cNvSpPr>
            <a:spLocks noChangeShapeType="1"/>
          </p:cNvSpPr>
          <p:nvPr/>
        </p:nvSpPr>
        <p:spPr bwMode="auto">
          <a:xfrm>
            <a:off x="4979988" y="4522788"/>
            <a:ext cx="1028700" cy="0"/>
          </a:xfrm>
          <a:prstGeom prst="line">
            <a:avLst/>
          </a:prstGeom>
          <a:noFill/>
          <a:ln w="19050">
            <a:solidFill>
              <a:srgbClr val="FD282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150" name="Line 65"/>
          <p:cNvSpPr>
            <a:spLocks noChangeShapeType="1"/>
          </p:cNvSpPr>
          <p:nvPr/>
        </p:nvSpPr>
        <p:spPr bwMode="auto">
          <a:xfrm flipV="1">
            <a:off x="6011863" y="2924175"/>
            <a:ext cx="0" cy="1600200"/>
          </a:xfrm>
          <a:prstGeom prst="line">
            <a:avLst/>
          </a:prstGeom>
          <a:noFill/>
          <a:ln w="19050">
            <a:solidFill>
              <a:srgbClr val="FD282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151" name="Line 66"/>
          <p:cNvSpPr>
            <a:spLocks noChangeShapeType="1"/>
          </p:cNvSpPr>
          <p:nvPr/>
        </p:nvSpPr>
        <p:spPr bwMode="auto">
          <a:xfrm>
            <a:off x="6008688" y="2922588"/>
            <a:ext cx="342900" cy="0"/>
          </a:xfrm>
          <a:prstGeom prst="line">
            <a:avLst/>
          </a:prstGeom>
          <a:noFill/>
          <a:ln w="19050">
            <a:solidFill>
              <a:srgbClr val="FD282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152" name="Line 67"/>
          <p:cNvSpPr>
            <a:spLocks noChangeShapeType="1"/>
          </p:cNvSpPr>
          <p:nvPr/>
        </p:nvSpPr>
        <p:spPr bwMode="auto">
          <a:xfrm>
            <a:off x="6523038" y="4522788"/>
            <a:ext cx="800100" cy="0"/>
          </a:xfrm>
          <a:prstGeom prst="line">
            <a:avLst/>
          </a:prstGeom>
          <a:noFill/>
          <a:ln w="19050">
            <a:solidFill>
              <a:srgbClr val="FD282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153" name="Line 68"/>
          <p:cNvSpPr>
            <a:spLocks noChangeShapeType="1"/>
          </p:cNvSpPr>
          <p:nvPr/>
        </p:nvSpPr>
        <p:spPr bwMode="auto">
          <a:xfrm>
            <a:off x="7323138" y="2636838"/>
            <a:ext cx="0" cy="1885950"/>
          </a:xfrm>
          <a:prstGeom prst="line">
            <a:avLst/>
          </a:prstGeom>
          <a:noFill/>
          <a:ln w="19050">
            <a:solidFill>
              <a:srgbClr val="FD282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154" name="Line 69"/>
          <p:cNvSpPr>
            <a:spLocks noChangeShapeType="1"/>
          </p:cNvSpPr>
          <p:nvPr/>
        </p:nvSpPr>
        <p:spPr bwMode="auto">
          <a:xfrm>
            <a:off x="7894638" y="3379788"/>
            <a:ext cx="0" cy="1143000"/>
          </a:xfrm>
          <a:prstGeom prst="line">
            <a:avLst/>
          </a:prstGeom>
          <a:noFill/>
          <a:ln w="19050">
            <a:solidFill>
              <a:srgbClr val="FD282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155" name="Line 70"/>
          <p:cNvSpPr>
            <a:spLocks noChangeShapeType="1"/>
          </p:cNvSpPr>
          <p:nvPr/>
        </p:nvSpPr>
        <p:spPr bwMode="auto">
          <a:xfrm flipH="1">
            <a:off x="7780338" y="4522788"/>
            <a:ext cx="114300" cy="0"/>
          </a:xfrm>
          <a:prstGeom prst="line">
            <a:avLst/>
          </a:prstGeom>
          <a:noFill/>
          <a:ln w="19050">
            <a:solidFill>
              <a:srgbClr val="FD282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156" name="Line 71"/>
          <p:cNvSpPr>
            <a:spLocks noChangeShapeType="1"/>
          </p:cNvSpPr>
          <p:nvPr/>
        </p:nvSpPr>
        <p:spPr bwMode="auto">
          <a:xfrm flipH="1">
            <a:off x="7666038" y="3379788"/>
            <a:ext cx="228600" cy="0"/>
          </a:xfrm>
          <a:prstGeom prst="line">
            <a:avLst/>
          </a:prstGeom>
          <a:noFill/>
          <a:ln w="19050">
            <a:solidFill>
              <a:srgbClr val="FD282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157" name="Text Box 72"/>
          <p:cNvSpPr txBox="1">
            <a:spLocks noChangeArrowheads="1"/>
          </p:cNvSpPr>
          <p:nvPr/>
        </p:nvSpPr>
        <p:spPr bwMode="auto">
          <a:xfrm>
            <a:off x="161033" y="5544731"/>
            <a:ext cx="1624905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050" b="1" dirty="0">
                <a:solidFill>
                  <a:srgbClr val="FD2823"/>
                </a:solidFill>
                <a:latin typeface="Arial" panose="020B0604020202020204" pitchFamily="34" charset="0"/>
              </a:rPr>
              <a:t>В АУДИТОРИИ ДОЛЖНЫ БЫТЬ:</a:t>
            </a:r>
          </a:p>
        </p:txBody>
      </p:sp>
      <p:sp>
        <p:nvSpPr>
          <p:cNvPr id="5158" name="AutoShape 73"/>
          <p:cNvSpPr>
            <a:spLocks noChangeArrowheads="1"/>
          </p:cNvSpPr>
          <p:nvPr/>
        </p:nvSpPr>
        <p:spPr bwMode="auto">
          <a:xfrm>
            <a:off x="1728788" y="5611813"/>
            <a:ext cx="342900" cy="285750"/>
          </a:xfrm>
          <a:prstGeom prst="flowChartConnector">
            <a:avLst/>
          </a:prstGeom>
          <a:noFill/>
          <a:ln w="12700" algn="ctr">
            <a:solidFill>
              <a:srgbClr val="467BF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350">
                <a:solidFill>
                  <a:srgbClr val="FD2823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159" name="AutoShape 74"/>
          <p:cNvSpPr>
            <a:spLocks noChangeArrowheads="1"/>
          </p:cNvSpPr>
          <p:nvPr/>
        </p:nvSpPr>
        <p:spPr bwMode="auto">
          <a:xfrm>
            <a:off x="3043238" y="5611813"/>
            <a:ext cx="342900" cy="285750"/>
          </a:xfrm>
          <a:prstGeom prst="flowChartConnector">
            <a:avLst/>
          </a:prstGeom>
          <a:noFill/>
          <a:ln w="12700" algn="ctr">
            <a:solidFill>
              <a:srgbClr val="467BF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350">
                <a:solidFill>
                  <a:srgbClr val="FD2823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160" name="AutoShape 75"/>
          <p:cNvSpPr>
            <a:spLocks noChangeArrowheads="1"/>
          </p:cNvSpPr>
          <p:nvPr/>
        </p:nvSpPr>
        <p:spPr bwMode="auto">
          <a:xfrm>
            <a:off x="5329238" y="5611813"/>
            <a:ext cx="342900" cy="285750"/>
          </a:xfrm>
          <a:prstGeom prst="flowChartConnector">
            <a:avLst/>
          </a:prstGeom>
          <a:noFill/>
          <a:ln w="12700" algn="ctr">
            <a:solidFill>
              <a:srgbClr val="467BF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350">
                <a:solidFill>
                  <a:srgbClr val="FD2823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5161" name="Text Box 76"/>
          <p:cNvSpPr txBox="1">
            <a:spLocks noChangeArrowheads="1"/>
          </p:cNvSpPr>
          <p:nvPr/>
        </p:nvSpPr>
        <p:spPr bwMode="auto">
          <a:xfrm>
            <a:off x="2128838" y="5668963"/>
            <a:ext cx="571500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t>Часы</a:t>
            </a:r>
          </a:p>
        </p:txBody>
      </p:sp>
      <p:sp>
        <p:nvSpPr>
          <p:cNvPr id="5162" name="Text Box 77"/>
          <p:cNvSpPr txBox="1">
            <a:spLocks noChangeArrowheads="1"/>
          </p:cNvSpPr>
          <p:nvPr/>
        </p:nvSpPr>
        <p:spPr bwMode="auto">
          <a:xfrm>
            <a:off x="3443288" y="5554663"/>
            <a:ext cx="1543050" cy="42319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050" dirty="0">
                <a:solidFill>
                  <a:prstClr val="black"/>
                </a:solidFill>
                <a:latin typeface="Arial" panose="020B0604020202020204" pitchFamily="34" charset="0"/>
              </a:rPr>
              <a:t>Закрыты </a:t>
            </a:r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</a:rPr>
              <a:t>справочные</a:t>
            </a:r>
            <a:r>
              <a:rPr lang="ru-RU" altLang="ru-RU" sz="1050" dirty="0">
                <a:solidFill>
                  <a:prstClr val="black"/>
                </a:solidFill>
                <a:latin typeface="Arial" panose="020B0604020202020204" pitchFamily="34" charset="0"/>
              </a:rPr>
              <a:t> материалы</a:t>
            </a:r>
          </a:p>
        </p:txBody>
      </p:sp>
      <p:sp>
        <p:nvSpPr>
          <p:cNvPr id="5163" name="Text Box 78"/>
          <p:cNvSpPr txBox="1">
            <a:spLocks noChangeArrowheads="1"/>
          </p:cNvSpPr>
          <p:nvPr/>
        </p:nvSpPr>
        <p:spPr bwMode="auto">
          <a:xfrm>
            <a:off x="5620942" y="5551487"/>
            <a:ext cx="2551458" cy="5770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050" dirty="0">
                <a:solidFill>
                  <a:prstClr val="black"/>
                </a:solidFill>
                <a:latin typeface="Arial" panose="020B0604020202020204" pitchFamily="34" charset="0"/>
              </a:rPr>
              <a:t>Подготовлены </a:t>
            </a:r>
            <a:r>
              <a:rPr lang="ru-RU" altLang="ru-RU" sz="1050" dirty="0" smtClean="0">
                <a:solidFill>
                  <a:prstClr val="black"/>
                </a:solidFill>
                <a:latin typeface="Arial" panose="020B0604020202020204" pitchFamily="34" charset="0"/>
              </a:rPr>
              <a:t>в достаточном количестве черновики </a:t>
            </a:r>
            <a:r>
              <a:rPr lang="ru-RU" altLang="ru-RU" sz="1050" dirty="0">
                <a:solidFill>
                  <a:prstClr val="black"/>
                </a:solidFill>
                <a:latin typeface="Arial" panose="020B0604020202020204" pitchFamily="34" charset="0"/>
              </a:rPr>
              <a:t>с печатью образовательной организации</a:t>
            </a:r>
          </a:p>
        </p:txBody>
      </p:sp>
      <p:sp>
        <p:nvSpPr>
          <p:cNvPr id="5164" name="Text Box 79"/>
          <p:cNvSpPr txBox="1">
            <a:spLocks noChangeArrowheads="1"/>
          </p:cNvSpPr>
          <p:nvPr/>
        </p:nvSpPr>
        <p:spPr bwMode="auto">
          <a:xfrm>
            <a:off x="1043607" y="1220185"/>
            <a:ext cx="7915913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prstClr val="black"/>
                </a:solidFill>
              </a:rPr>
              <a:t>В день проведения экзамена в аудиториях должны быть закрыты стенды, плакаты и иные материалы со справочно-познавательной информацией по соответствующим учебным предметам</a:t>
            </a:r>
          </a:p>
        </p:txBody>
      </p:sp>
      <p:pic>
        <p:nvPicPr>
          <p:cNvPr id="198700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7" r:link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3" y="104775"/>
            <a:ext cx="10525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Скругленный прямоугольник 45"/>
          <p:cNvSpPr/>
          <p:nvPr/>
        </p:nvSpPr>
        <p:spPr>
          <a:xfrm>
            <a:off x="1609725" y="3201988"/>
            <a:ext cx="60325" cy="2508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167" name="Line 65"/>
          <p:cNvSpPr>
            <a:spLocks noChangeShapeType="1"/>
          </p:cNvSpPr>
          <p:nvPr/>
        </p:nvSpPr>
        <p:spPr bwMode="auto">
          <a:xfrm flipH="1" flipV="1">
            <a:off x="1728788" y="3351213"/>
            <a:ext cx="2908300" cy="1206500"/>
          </a:xfrm>
          <a:prstGeom prst="line">
            <a:avLst/>
          </a:prstGeom>
          <a:noFill/>
          <a:ln w="19050">
            <a:solidFill>
              <a:srgbClr val="FD282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98703" name="Text Box 48"/>
          <p:cNvSpPr txBox="1">
            <a:spLocks noChangeArrowheads="1"/>
          </p:cNvSpPr>
          <p:nvPr/>
        </p:nvSpPr>
        <p:spPr bwMode="auto">
          <a:xfrm>
            <a:off x="3447416" y="2212975"/>
            <a:ext cx="1622425" cy="2317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b="1" dirty="0">
                <a:solidFill>
                  <a:srgbClr val="FF0000"/>
                </a:solidFill>
              </a:rPr>
              <a:t>Заметный номер аудитории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870" y="6116777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42312"/>
                </a:solidFill>
              </a:rPr>
              <a:t>В аудитории должны быть подготовлены рабочие места для организаторов и </a:t>
            </a:r>
            <a:r>
              <a:rPr lang="ru-RU" sz="2000" b="1" u="sng" dirty="0" smtClean="0">
                <a:solidFill>
                  <a:srgbClr val="C42312"/>
                </a:solidFill>
              </a:rPr>
              <a:t>место общественного наблюдателя</a:t>
            </a:r>
            <a:endParaRPr lang="ru-RU" sz="2000" b="1" u="sng" dirty="0">
              <a:solidFill>
                <a:srgbClr val="C42312"/>
              </a:solidFill>
            </a:endParaRPr>
          </a:p>
        </p:txBody>
      </p:sp>
      <p:sp>
        <p:nvSpPr>
          <p:cNvPr id="51" name="AutoShape 75"/>
          <p:cNvSpPr>
            <a:spLocks noChangeArrowheads="1"/>
          </p:cNvSpPr>
          <p:nvPr/>
        </p:nvSpPr>
        <p:spPr bwMode="auto">
          <a:xfrm>
            <a:off x="296094" y="6323434"/>
            <a:ext cx="342900" cy="285750"/>
          </a:xfrm>
          <a:prstGeom prst="flowChartConnector">
            <a:avLst/>
          </a:prstGeom>
          <a:solidFill>
            <a:srgbClr val="FFFF99"/>
          </a:solidFill>
          <a:ln w="57150" algn="ctr">
            <a:solidFill>
              <a:srgbClr val="7030A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350" dirty="0">
                <a:solidFill>
                  <a:srgbClr val="FD2823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83962"/>
                </a:solidFill>
                <a:effectLst/>
                <a:uLnTx/>
                <a:uFillTx/>
              </a:rPr>
              <a:t>ТЕХНИЧЕСКАЯ ГОТОВНОСТЬ ППЭ</a:t>
            </a: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183962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866"/>
            <a:ext cx="1390853" cy="1393206"/>
          </a:xfrm>
          <a:prstGeom prst="rect">
            <a:avLst/>
          </a:prstGeom>
        </p:spPr>
      </p:pic>
      <p:pic>
        <p:nvPicPr>
          <p:cNvPr id="52" name="Picture 5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35005">
            <a:off x="1573791" y="3966746"/>
            <a:ext cx="4000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47800" y="20638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>
                <a:solidFill>
                  <a:srgbClr val="002060"/>
                </a:solidFill>
              </a:rPr>
              <a:t>ГОТОВНОСТЬ ППЭ НАКАНУНЕ ДНЯ ЭКЗАМЕНА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196610" name="Text Box 10"/>
          <p:cNvSpPr txBox="1">
            <a:spLocks noChangeArrowheads="1"/>
          </p:cNvSpPr>
          <p:nvPr/>
        </p:nvSpPr>
        <p:spPr bwMode="auto">
          <a:xfrm>
            <a:off x="212729" y="915988"/>
            <a:ext cx="453618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FF0000"/>
                </a:solidFill>
              </a:rPr>
              <a:t>ОБЯЗАНЫ ОБЕСПЕЧИТЬ </a:t>
            </a:r>
          </a:p>
          <a:p>
            <a:r>
              <a:rPr lang="ru-RU" sz="1600" b="1" u="sng" dirty="0">
                <a:solidFill>
                  <a:srgbClr val="FF0000"/>
                </a:solidFill>
              </a:rPr>
              <a:t>И ПРОВЕРИТЬ НАЛИЧИЕ</a:t>
            </a:r>
            <a:r>
              <a:rPr lang="ru-RU" sz="1600" b="1" u="sng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ru-RU" sz="1600" dirty="0" smtClean="0"/>
              <a:t> всех необходимых помещений в ППЭ;</a:t>
            </a:r>
            <a:endParaRPr lang="ru-RU" sz="1600" i="1" dirty="0" smtClean="0"/>
          </a:p>
          <a:p>
            <a:pPr>
              <a:buFontTx/>
              <a:buChar char="•"/>
            </a:pPr>
            <a:r>
              <a:rPr lang="ru-RU" sz="1600" dirty="0" smtClean="0"/>
              <a:t> </a:t>
            </a:r>
            <a:r>
              <a:rPr lang="ru-RU" sz="1600" dirty="0"/>
              <a:t>рабочих мест в ППЭ и аудиториях;</a:t>
            </a:r>
          </a:p>
          <a:p>
            <a:pPr>
              <a:buFontTx/>
              <a:buChar char="•"/>
            </a:pPr>
            <a:r>
              <a:rPr lang="ru-RU" sz="1600" dirty="0"/>
              <a:t> аппаратно-программного комплекса для печати ЭМ в каждой аудитории;</a:t>
            </a:r>
          </a:p>
          <a:p>
            <a:pPr>
              <a:buFontTx/>
              <a:buChar char="•"/>
            </a:pPr>
            <a:r>
              <a:rPr lang="ru-RU" sz="1600" dirty="0"/>
              <a:t> резервного оборудования;</a:t>
            </a:r>
          </a:p>
          <a:p>
            <a:pPr>
              <a:buFontTx/>
              <a:buChar char="•"/>
            </a:pPr>
            <a:r>
              <a:rPr lang="ru-RU" sz="1600" dirty="0"/>
              <a:t> внешнего модема;</a:t>
            </a:r>
          </a:p>
          <a:p>
            <a:pPr>
              <a:buFontTx/>
              <a:buChar char="•"/>
            </a:pPr>
            <a:r>
              <a:rPr lang="ru-RU" sz="1600" dirty="0"/>
              <a:t> внешних </a:t>
            </a:r>
            <a:r>
              <a:rPr lang="en-US" sz="1600" dirty="0"/>
              <a:t>CD</a:t>
            </a:r>
            <a:r>
              <a:rPr lang="ru-RU" sz="1600" dirty="0"/>
              <a:t> </a:t>
            </a:r>
            <a:r>
              <a:rPr lang="en-US" sz="1600" dirty="0"/>
              <a:t>- </a:t>
            </a:r>
            <a:r>
              <a:rPr lang="ru-RU" sz="1600" dirty="0"/>
              <a:t>приводов;</a:t>
            </a:r>
          </a:p>
          <a:p>
            <a:pPr>
              <a:buFontTx/>
              <a:buChar char="•"/>
            </a:pPr>
            <a:r>
              <a:rPr lang="ru-RU" sz="1600" dirty="0"/>
              <a:t> заметных обозначений номеров аудитории для проведения ЕГЭ и наименований помещений;</a:t>
            </a:r>
          </a:p>
          <a:p>
            <a:pPr>
              <a:buFontTx/>
              <a:buChar char="•"/>
            </a:pPr>
            <a:r>
              <a:rPr lang="ru-RU" sz="1600" dirty="0"/>
              <a:t> обозначения каждого рабочего места участника ЕГЭ в аудитории заметным номером;</a:t>
            </a:r>
          </a:p>
          <a:p>
            <a:pPr>
              <a:buFontTx/>
              <a:buChar char="•"/>
            </a:pPr>
            <a:r>
              <a:rPr lang="ru-RU" sz="1600" dirty="0"/>
              <a:t> заметных информационных плакатов о ведении видеонаблюдения и запрете телефонов;</a:t>
            </a:r>
          </a:p>
          <a:p>
            <a:pPr>
              <a:buFontTx/>
              <a:buChar char="•"/>
            </a:pPr>
            <a:r>
              <a:rPr lang="ru-RU" sz="1600" dirty="0"/>
              <a:t> часов, находящихся в поле зрения участников ЕГЭ в каждой </a:t>
            </a:r>
            <a:r>
              <a:rPr lang="ru-RU" sz="1600" dirty="0" smtClean="0"/>
              <a:t>аудитории</a:t>
            </a:r>
          </a:p>
          <a:p>
            <a:pPr>
              <a:buFontTx/>
              <a:buChar char="•"/>
            </a:pPr>
            <a:r>
              <a:rPr lang="ru-RU" sz="1600" dirty="0"/>
              <a:t> </a:t>
            </a:r>
            <a:r>
              <a:rPr lang="ru-RU" sz="1600" b="1" u="sng" dirty="0" smtClean="0">
                <a:solidFill>
                  <a:srgbClr val="004C22"/>
                </a:solidFill>
              </a:rPr>
              <a:t>места в штабе ППЭ (шкаф с полочками) для хранения личных вещей членов ГЭК, руководителя ОО, руководителя ППЭ, общественных наблюдателей, должностных лиц министерства и РОН </a:t>
            </a:r>
            <a:endParaRPr lang="ru-RU" sz="1600" b="1" u="sng" dirty="0">
              <a:solidFill>
                <a:srgbClr val="004C22"/>
              </a:solidFill>
            </a:endParaRPr>
          </a:p>
          <a:p>
            <a:pPr algn="ctr"/>
            <a:endParaRPr lang="ru-RU" sz="1400" b="1" u="sng" dirty="0">
              <a:solidFill>
                <a:srgbClr val="FF0000"/>
              </a:solidFill>
            </a:endParaRPr>
          </a:p>
        </p:txBody>
      </p:sp>
      <p:sp>
        <p:nvSpPr>
          <p:cNvPr id="196611" name="Text Box 13"/>
          <p:cNvSpPr txBox="1">
            <a:spLocks noChangeArrowheads="1"/>
          </p:cNvSpPr>
          <p:nvPr/>
        </p:nvSpPr>
        <p:spPr bwMode="auto">
          <a:xfrm>
            <a:off x="5056918" y="762100"/>
            <a:ext cx="4176713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u="sng" dirty="0">
              <a:solidFill>
                <a:srgbClr val="FF0000"/>
              </a:solidFill>
              <a:latin typeface="Arial" charset="0"/>
            </a:endParaRPr>
          </a:p>
          <a:p>
            <a:r>
              <a:rPr lang="ru-RU" sz="1600" b="1" u="sng" dirty="0">
                <a:solidFill>
                  <a:srgbClr val="FF0000"/>
                </a:solidFill>
              </a:rPr>
              <a:t>УБРАТЬ (ЗАКРЫТЬ):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endParaRPr lang="ru-RU" sz="1600" b="1" u="sng" dirty="0">
              <a:solidFill>
                <a:srgbClr val="FF0000"/>
              </a:solidFill>
            </a:endParaRPr>
          </a:p>
          <a:p>
            <a:r>
              <a:rPr lang="ru-RU" sz="1600" dirty="0"/>
              <a:t>стенды, плакаты и иные материалы со справочно-познавательной информацией по соответствующим учебным предметам;</a:t>
            </a:r>
          </a:p>
          <a:p>
            <a:endParaRPr lang="ru-RU" sz="1600" b="1" u="sng" dirty="0">
              <a:solidFill>
                <a:srgbClr val="FF0000"/>
              </a:solidFill>
            </a:endParaRPr>
          </a:p>
          <a:p>
            <a:r>
              <a:rPr lang="ru-RU" sz="1600" b="1" u="sng" dirty="0">
                <a:solidFill>
                  <a:srgbClr val="FF0000"/>
                </a:solidFill>
              </a:rPr>
              <a:t>ПОДГОТОВИТЬ:</a:t>
            </a:r>
            <a:r>
              <a:rPr lang="ru-RU" sz="1600" b="1" dirty="0"/>
              <a:t> </a:t>
            </a:r>
          </a:p>
          <a:p>
            <a:pPr>
              <a:buFontTx/>
              <a:buChar char="•"/>
            </a:pPr>
            <a:r>
              <a:rPr lang="ru-RU" sz="1600" b="1" dirty="0"/>
              <a:t> </a:t>
            </a:r>
            <a:r>
              <a:rPr lang="ru-RU" sz="1600" dirty="0"/>
              <a:t>ножницы для вскрытия сейф-пакетов с электронными носителями для каждой аудитории;</a:t>
            </a:r>
          </a:p>
          <a:p>
            <a:pPr>
              <a:buFontTx/>
              <a:buChar char="•"/>
            </a:pPr>
            <a:r>
              <a:rPr lang="ru-RU" sz="1600" dirty="0"/>
              <a:t> черновики со штампом ОО, на базе которой расположен ППЭ; </a:t>
            </a:r>
          </a:p>
          <a:p>
            <a:pPr>
              <a:buFontTx/>
              <a:buChar char="•"/>
            </a:pPr>
            <a:r>
              <a:rPr lang="ru-RU" sz="1600" dirty="0"/>
              <a:t> бумагу для печати полного комплекта ЭМ  (расчёт потребности  - на сайте ЦОКО);</a:t>
            </a:r>
          </a:p>
          <a:p>
            <a:pPr>
              <a:buFontTx/>
              <a:buChar char="•"/>
            </a:pPr>
            <a:r>
              <a:rPr lang="ru-RU" sz="1600" dirty="0"/>
              <a:t> достаточное количество ДБО №2 (заранее распечатаны, хранятся в сейфе);</a:t>
            </a:r>
          </a:p>
          <a:p>
            <a:pPr>
              <a:buFontTx/>
              <a:buChar char="•"/>
            </a:pPr>
            <a:r>
              <a:rPr lang="ru-RU" sz="1600" dirty="0"/>
              <a:t> формы ППЭ, памятки, инструкции </a:t>
            </a:r>
          </a:p>
          <a:p>
            <a:endParaRPr lang="ru-RU" sz="1600" b="1" dirty="0"/>
          </a:p>
          <a:p>
            <a:r>
              <a:rPr lang="ru-RU" sz="1600" b="1" u="sng" dirty="0">
                <a:solidFill>
                  <a:srgbClr val="FF0000"/>
                </a:solidFill>
              </a:rPr>
              <a:t>ПРОВЕСТИ:</a:t>
            </a:r>
            <a:r>
              <a:rPr lang="ru-RU" sz="1600" b="1" dirty="0"/>
              <a:t> </a:t>
            </a:r>
          </a:p>
          <a:p>
            <a:r>
              <a:rPr lang="ru-RU" sz="1600" dirty="0"/>
              <a:t>проверку работоспособности средств видеонаблюдения в ППЭ, заполнить журнал и </a:t>
            </a:r>
            <a:r>
              <a:rPr lang="ru-RU" sz="1600" dirty="0" err="1"/>
              <a:t>др</a:t>
            </a:r>
            <a:r>
              <a:rPr lang="ru-RU" sz="1600" dirty="0"/>
              <a:t> документы </a:t>
            </a:r>
            <a:endParaRPr lang="ru-RU" sz="1400" b="1" dirty="0"/>
          </a:p>
          <a:p>
            <a:endParaRPr lang="ru-RU" sz="1400" b="1" dirty="0"/>
          </a:p>
        </p:txBody>
      </p:sp>
      <p:sp>
        <p:nvSpPr>
          <p:cNvPr id="196612" name="AutoShape 5"/>
          <p:cNvSpPr>
            <a:spLocks noChangeArrowheads="1"/>
          </p:cNvSpPr>
          <p:nvPr/>
        </p:nvSpPr>
        <p:spPr bwMode="auto">
          <a:xfrm>
            <a:off x="0" y="549275"/>
            <a:ext cx="9144000" cy="366713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Руководитель ППЭ и руководитель ОО</a:t>
            </a:r>
          </a:p>
        </p:txBody>
      </p:sp>
      <p:sp>
        <p:nvSpPr>
          <p:cNvPr id="196613" name="Rectangle 9"/>
          <p:cNvSpPr>
            <a:spLocks noChangeArrowheads="1"/>
          </p:cNvSpPr>
          <p:nvPr/>
        </p:nvSpPr>
        <p:spPr bwMode="auto">
          <a:xfrm>
            <a:off x="1134553" y="6309320"/>
            <a:ext cx="7844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Заполнить </a:t>
            </a:r>
            <a:r>
              <a:rPr lang="ru-RU" sz="2000" b="1" dirty="0" smtClean="0">
                <a:solidFill>
                  <a:srgbClr val="FF0000"/>
                </a:solidFill>
              </a:rPr>
              <a:t>и подписать форму </a:t>
            </a:r>
            <a:r>
              <a:rPr lang="ru-RU" sz="2000" b="1" dirty="0">
                <a:solidFill>
                  <a:srgbClr val="FF0000"/>
                </a:solidFill>
              </a:rPr>
              <a:t>ППЭ-01 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Акт готовности ППЭ»</a:t>
            </a:r>
            <a:r>
              <a:rPr lang="ru-RU" sz="1800" dirty="0"/>
              <a:t> </a:t>
            </a:r>
          </a:p>
        </p:txBody>
      </p:sp>
      <p:pic>
        <p:nvPicPr>
          <p:cNvPr id="7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48295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822626"/>
            <a:ext cx="1124744" cy="11247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47800" y="20638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>
                <a:solidFill>
                  <a:srgbClr val="002060"/>
                </a:solidFill>
              </a:rPr>
              <a:t>ГОТОВНОСТЬ ППЭ НАКАНУНЕ ДНЯ ЭКЗАМЕНА</a:t>
            </a:r>
            <a:endParaRPr lang="ru-RU" altLang="ru-RU" sz="2400">
              <a:solidFill>
                <a:srgbClr val="002060"/>
              </a:solidFill>
            </a:endParaRPr>
          </a:p>
        </p:txBody>
      </p:sp>
      <p:sp>
        <p:nvSpPr>
          <p:cNvPr id="199682" name="AutoShape 5"/>
          <p:cNvSpPr>
            <a:spLocks noChangeArrowheads="1"/>
          </p:cNvSpPr>
          <p:nvPr/>
        </p:nvSpPr>
        <p:spPr bwMode="auto">
          <a:xfrm>
            <a:off x="0" y="549275"/>
            <a:ext cx="9144000" cy="366713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Руководитель ППЭ и руководитель ОО</a:t>
            </a:r>
          </a:p>
        </p:txBody>
      </p:sp>
      <p:pic>
        <p:nvPicPr>
          <p:cNvPr id="199683" name="Picture 2" descr="C:\Users\Ружена\Desktop\00_CHRa16M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2338"/>
            <a:ext cx="9144000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4" name="TextBox 2"/>
          <p:cNvSpPr txBox="1">
            <a:spLocks noChangeArrowheads="1"/>
          </p:cNvSpPr>
          <p:nvPr/>
        </p:nvSpPr>
        <p:spPr bwMode="auto">
          <a:xfrm>
            <a:off x="0" y="2276475"/>
            <a:ext cx="2124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Заметные обозначения мест участников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2400" b="1" dirty="0" smtClean="0">
                <a:solidFill>
                  <a:srgbClr val="183962"/>
                </a:solidFill>
                <a:cs typeface="Times New Roman" panose="02020603050405020304" pitchFamily="18" charset="0"/>
              </a:rPr>
              <a:t>ДО НАЧАЛА </a:t>
            </a:r>
            <a:r>
              <a:rPr lang="ru-RU" sz="2400" b="1" dirty="0">
                <a:solidFill>
                  <a:srgbClr val="183962"/>
                </a:solidFill>
                <a:cs typeface="Times New Roman" panose="02020603050405020304" pitchFamily="18" charset="0"/>
              </a:rPr>
              <a:t>ЭКЗАМ</a:t>
            </a:r>
            <a:r>
              <a:rPr lang="ru-RU" sz="2400" b="1" dirty="0">
                <a:solidFill>
                  <a:srgbClr val="183962"/>
                </a:solidFill>
                <a:latin typeface="Arial" charset="0"/>
              </a:rPr>
              <a:t>ЕНА</a:t>
            </a:r>
            <a:endParaRPr lang="ru-RU" altLang="ru-RU" sz="2400" b="1" dirty="0">
              <a:solidFill>
                <a:srgbClr val="183962"/>
              </a:solidFill>
              <a:latin typeface="Arial" charset="0"/>
            </a:endParaRPr>
          </a:p>
        </p:txBody>
      </p:sp>
      <p:sp>
        <p:nvSpPr>
          <p:cNvPr id="203778" name="AutoShape 5"/>
          <p:cNvSpPr>
            <a:spLocks noChangeArrowheads="1"/>
          </p:cNvSpPr>
          <p:nvPr/>
        </p:nvSpPr>
        <p:spPr bwMode="auto">
          <a:xfrm>
            <a:off x="0" y="531476"/>
            <a:ext cx="9144000" cy="366713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Действия руководителя ПП</a:t>
            </a:r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Э</a:t>
            </a:r>
          </a:p>
        </p:txBody>
      </p:sp>
      <p:sp>
        <p:nvSpPr>
          <p:cNvPr id="203779" name="Прямоугольник 8"/>
          <p:cNvSpPr>
            <a:spLocks noChangeArrowheads="1"/>
          </p:cNvSpPr>
          <p:nvPr/>
        </p:nvSpPr>
        <p:spPr bwMode="auto">
          <a:xfrm>
            <a:off x="179388" y="1003799"/>
            <a:ext cx="1223962" cy="863600"/>
          </a:xfrm>
          <a:prstGeom prst="rect">
            <a:avLst/>
          </a:prstGeom>
          <a:solidFill>
            <a:srgbClr val="00743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До получения ЭМ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за 30 мин</a:t>
            </a:r>
          </a:p>
        </p:txBody>
      </p:sp>
      <p:sp>
        <p:nvSpPr>
          <p:cNvPr id="203780" name="TextBox 9"/>
          <p:cNvSpPr txBox="1">
            <a:spLocks noChangeArrowheads="1"/>
          </p:cNvSpPr>
          <p:nvPr/>
        </p:nvSpPr>
        <p:spPr bwMode="auto">
          <a:xfrm>
            <a:off x="1433114" y="1003799"/>
            <a:ext cx="73453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 smtClean="0">
                <a:latin typeface="Arial" charset="0"/>
                <a:cs typeface="Times New Roman" pitchFamily="18" charset="0"/>
              </a:rPr>
              <a:t>Дать указание включить </a:t>
            </a:r>
            <a:r>
              <a:rPr lang="ru-RU" sz="1800" b="1" dirty="0">
                <a:latin typeface="Arial" charset="0"/>
                <a:cs typeface="Times New Roman" pitchFamily="18" charset="0"/>
              </a:rPr>
              <a:t>в штабе систему видеонаблюдения в режим </a:t>
            </a:r>
            <a:r>
              <a:rPr lang="ru-RU" sz="1800" b="1" dirty="0" smtClean="0">
                <a:latin typeface="Arial" charset="0"/>
                <a:cs typeface="Times New Roman" pitchFamily="18" charset="0"/>
              </a:rPr>
              <a:t>записи</a:t>
            </a:r>
          </a:p>
          <a:p>
            <a:r>
              <a:rPr lang="ru-RU" sz="1800" b="1" dirty="0" smtClean="0">
                <a:latin typeface="Arial" charset="0"/>
                <a:cs typeface="Times New Roman" pitchFamily="18" charset="0"/>
              </a:rPr>
              <a:t>Трансляция изображения осуществляется с 8.00 </a:t>
            </a:r>
            <a:endParaRPr lang="ru-RU" sz="18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03781" name="Прямоугольник 14"/>
          <p:cNvSpPr>
            <a:spLocks noChangeArrowheads="1"/>
          </p:cNvSpPr>
          <p:nvPr/>
        </p:nvSpPr>
        <p:spPr bwMode="auto">
          <a:xfrm>
            <a:off x="209152" y="2742327"/>
            <a:ext cx="1223962" cy="10795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Arial" charset="0"/>
                <a:ea typeface="Malgun Gothic" pitchFamily="34" charset="-127"/>
              </a:rPr>
              <a:t>Не позднее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Arial" charset="0"/>
                <a:ea typeface="Malgun Gothic" pitchFamily="34" charset="-127"/>
              </a:rPr>
              <a:t>7:30</a:t>
            </a:r>
          </a:p>
        </p:txBody>
      </p:sp>
      <p:sp>
        <p:nvSpPr>
          <p:cNvPr id="203782" name="TextBox 15"/>
          <p:cNvSpPr txBox="1">
            <a:spLocks noChangeArrowheads="1"/>
          </p:cNvSpPr>
          <p:nvPr/>
        </p:nvSpPr>
        <p:spPr bwMode="auto">
          <a:xfrm>
            <a:off x="1447800" y="2186561"/>
            <a:ext cx="770515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charset="0"/>
                <a:cs typeface="Times New Roman" pitchFamily="18" charset="0"/>
              </a:rPr>
              <a:t>Получить от члена ГЭК сейф-пакет с ЭМ:</a:t>
            </a:r>
          </a:p>
          <a:p>
            <a:pPr>
              <a:buFontTx/>
              <a:buChar char="•"/>
            </a:pPr>
            <a:r>
              <a:rPr lang="ru-RU" sz="1800" b="1" dirty="0">
                <a:latin typeface="Arial" charset="0"/>
                <a:cs typeface="Times New Roman" pitchFamily="18" charset="0"/>
              </a:rPr>
              <a:t> стандартный сейф-пакет с электронными носителями с ЭМ; </a:t>
            </a:r>
          </a:p>
          <a:p>
            <a:pPr>
              <a:buFontTx/>
              <a:buChar char="•"/>
            </a:pPr>
            <a:r>
              <a:rPr lang="ru-RU" sz="1800" b="1" dirty="0">
                <a:latin typeface="Arial" charset="0"/>
                <a:cs typeface="Times New Roman" pitchFamily="18" charset="0"/>
              </a:rPr>
              <a:t> возвратно-доставочные пакеты;</a:t>
            </a:r>
          </a:p>
          <a:p>
            <a:pPr>
              <a:buFontTx/>
              <a:buChar char="•"/>
            </a:pPr>
            <a:r>
              <a:rPr lang="ru-RU" sz="1800" b="1" dirty="0">
                <a:latin typeface="Arial" charset="0"/>
                <a:cs typeface="Times New Roman" pitchFamily="18" charset="0"/>
              </a:rPr>
              <a:t> сейф-пакеты (стандартные и большие); </a:t>
            </a:r>
          </a:p>
          <a:p>
            <a:pPr>
              <a:buFontTx/>
              <a:buChar char="•"/>
            </a:pPr>
            <a:r>
              <a:rPr lang="ru-RU" sz="1800" b="1" dirty="0">
                <a:latin typeface="Arial" charset="0"/>
                <a:cs typeface="Times New Roman" pitchFamily="18" charset="0"/>
              </a:rPr>
              <a:t> пакет руководителя ППЭ (акты, протоколы, формы апелляции, списки распределения участников ГИА и работников ППЭ, ведомости, отчеты и др.)</a:t>
            </a:r>
          </a:p>
        </p:txBody>
      </p:sp>
      <p:sp>
        <p:nvSpPr>
          <p:cNvPr id="203783" name="Прямоугольник 10"/>
          <p:cNvSpPr>
            <a:spLocks noChangeArrowheads="1"/>
          </p:cNvSpPr>
          <p:nvPr/>
        </p:nvSpPr>
        <p:spPr bwMode="auto">
          <a:xfrm>
            <a:off x="179293" y="5249697"/>
            <a:ext cx="1245788" cy="935038"/>
          </a:xfrm>
          <a:prstGeom prst="rect">
            <a:avLst/>
          </a:prstGeom>
          <a:solidFill>
            <a:srgbClr val="92D05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Не позднее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charset="0"/>
              </a:rPr>
              <a:t>7:50</a:t>
            </a:r>
          </a:p>
        </p:txBody>
      </p:sp>
      <p:sp>
        <p:nvSpPr>
          <p:cNvPr id="203784" name="Rectangle 18"/>
          <p:cNvSpPr>
            <a:spLocks noChangeArrowheads="1"/>
          </p:cNvSpPr>
          <p:nvPr/>
        </p:nvSpPr>
        <p:spPr bwMode="auto">
          <a:xfrm>
            <a:off x="1433114" y="4224645"/>
            <a:ext cx="7488238" cy="8540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latin typeface="Arial" charset="0"/>
              </a:rPr>
              <a:t>Разместить в сейфе в зоне видимости камер видеонаблюдения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charset="0"/>
              </a:rPr>
              <a:t>маленькие сейф-пакеты с электронными носителями с ЭМ –  </a:t>
            </a:r>
          </a:p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их вскрытие категорически ЗАПРЕЩЕНО!</a:t>
            </a:r>
          </a:p>
        </p:txBody>
      </p:sp>
      <p:sp>
        <p:nvSpPr>
          <p:cNvPr id="203785" name="TextBox 17"/>
          <p:cNvSpPr txBox="1">
            <a:spLocks noChangeArrowheads="1"/>
          </p:cNvSpPr>
          <p:nvPr/>
        </p:nvSpPr>
        <p:spPr bwMode="auto">
          <a:xfrm>
            <a:off x="1478605" y="5092237"/>
            <a:ext cx="7416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b="1" dirty="0">
                <a:latin typeface="Arial" charset="0"/>
                <a:cs typeface="Times New Roman" pitchFamily="18" charset="0"/>
              </a:rPr>
              <a:t>Назначить организатора, ответственного за регистрацию лиц, привлекаемых к проведению ЕГЭ в ППЭ, в соответствии с формой ППЭ-07 «Список работников ППЭ»</a:t>
            </a:r>
            <a:endParaRPr lang="ru-RU" sz="1800" b="1" dirty="0">
              <a:latin typeface="Arial" charset="0"/>
              <a:ea typeface="Malgun Gothic" pitchFamily="34" charset="-127"/>
              <a:cs typeface="Times New Roman" pitchFamily="18" charset="0"/>
            </a:endParaRPr>
          </a:p>
        </p:txBody>
      </p:sp>
      <p:sp>
        <p:nvSpPr>
          <p:cNvPr id="203786" name="Text Box 23"/>
          <p:cNvSpPr txBox="1">
            <a:spLocks noChangeArrowheads="1"/>
          </p:cNvSpPr>
          <p:nvPr/>
        </p:nvSpPr>
        <p:spPr bwMode="auto">
          <a:xfrm>
            <a:off x="1476375" y="6021288"/>
            <a:ext cx="705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b="1">
                <a:latin typeface="Arial" charset="0"/>
                <a:cs typeface="Times New Roman" pitchFamily="18" charset="0"/>
              </a:rPr>
              <a:t>Обеспечить контроль за регистрацией работников ППЭ и своевременно производить замену не явившихся</a:t>
            </a:r>
            <a:endParaRPr lang="ru-RU" sz="1800" b="1">
              <a:latin typeface="Arial" charset="0"/>
            </a:endParaRPr>
          </a:p>
        </p:txBody>
      </p:sp>
      <p:pic>
        <p:nvPicPr>
          <p:cNvPr id="12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2400" b="1" dirty="0" smtClean="0">
                <a:solidFill>
                  <a:srgbClr val="183962"/>
                </a:solidFill>
              </a:rPr>
              <a:t>НА ЭТАПЕ НАЧАЛА </a:t>
            </a:r>
            <a:r>
              <a:rPr lang="ru-RU" sz="2400" b="1" dirty="0">
                <a:solidFill>
                  <a:srgbClr val="183962"/>
                </a:solidFill>
              </a:rPr>
              <a:t>ЭКЗАМЕНА</a:t>
            </a:r>
            <a:endParaRPr lang="ru-RU" altLang="ru-RU" sz="2400" b="1" dirty="0">
              <a:solidFill>
                <a:srgbClr val="183962"/>
              </a:solidFill>
            </a:endParaRPr>
          </a:p>
        </p:txBody>
      </p:sp>
      <p:sp>
        <p:nvSpPr>
          <p:cNvPr id="205826" name="AutoShape 5"/>
          <p:cNvSpPr>
            <a:spLocks noChangeArrowheads="1"/>
          </p:cNvSpPr>
          <p:nvPr/>
        </p:nvSpPr>
        <p:spPr bwMode="auto">
          <a:xfrm>
            <a:off x="0" y="549275"/>
            <a:ext cx="9144000" cy="5032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Действия руководителя ППЭ</a:t>
            </a:r>
          </a:p>
        </p:txBody>
      </p:sp>
      <p:sp>
        <p:nvSpPr>
          <p:cNvPr id="205827" name="Прямоугольник 8"/>
          <p:cNvSpPr>
            <a:spLocks noChangeArrowheads="1"/>
          </p:cNvSpPr>
          <p:nvPr/>
        </p:nvSpPr>
        <p:spPr bwMode="auto">
          <a:xfrm>
            <a:off x="130422" y="2170905"/>
            <a:ext cx="1259434" cy="7921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charset="0"/>
              </a:rPr>
              <a:t>Не ранее 8.15</a:t>
            </a:r>
            <a:endParaRPr lang="ru-RU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828" name="Прямоугольник 10"/>
          <p:cNvSpPr>
            <a:spLocks noChangeArrowheads="1"/>
          </p:cNvSpPr>
          <p:nvPr/>
        </p:nvSpPr>
        <p:spPr bwMode="auto">
          <a:xfrm>
            <a:off x="121444" y="1108075"/>
            <a:ext cx="1268412" cy="935038"/>
          </a:xfrm>
          <a:prstGeom prst="rect">
            <a:avLst/>
          </a:prstGeom>
          <a:solidFill>
            <a:srgbClr val="92D05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Arial" charset="0"/>
              </a:rPr>
              <a:t>Не позднее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Arial" charset="0"/>
              </a:rPr>
              <a:t>8:00</a:t>
            </a:r>
          </a:p>
        </p:txBody>
      </p:sp>
      <p:sp>
        <p:nvSpPr>
          <p:cNvPr id="205829" name="Прямоугольник 10"/>
          <p:cNvSpPr>
            <a:spLocks noChangeArrowheads="1"/>
          </p:cNvSpPr>
          <p:nvPr/>
        </p:nvSpPr>
        <p:spPr bwMode="auto">
          <a:xfrm>
            <a:off x="121444" y="3193754"/>
            <a:ext cx="1254348" cy="719138"/>
          </a:xfrm>
          <a:prstGeom prst="rect">
            <a:avLst/>
          </a:prstGeom>
          <a:solidFill>
            <a:srgbClr val="00743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Не ранее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9:00</a:t>
            </a:r>
          </a:p>
        </p:txBody>
      </p:sp>
      <p:sp>
        <p:nvSpPr>
          <p:cNvPr id="205830" name="TextBox 8"/>
          <p:cNvSpPr txBox="1">
            <a:spLocks noChangeArrowheads="1"/>
          </p:cNvSpPr>
          <p:nvPr/>
        </p:nvSpPr>
        <p:spPr bwMode="auto">
          <a:xfrm>
            <a:off x="1403350" y="1154112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7456"/>
              </a:buClr>
              <a:buSzPct val="200000"/>
            </a:pPr>
            <a:r>
              <a:rPr lang="ru-RU" sz="2000" b="1" dirty="0">
                <a:cs typeface="Times New Roman" pitchFamily="18" charset="0"/>
              </a:rPr>
              <a:t>Дать распоряжение техническому специалисту о начале ВН в аудиториях</a:t>
            </a:r>
          </a:p>
        </p:txBody>
      </p:sp>
      <p:sp>
        <p:nvSpPr>
          <p:cNvPr id="205831" name="TextBox 12"/>
          <p:cNvSpPr txBox="1">
            <a:spLocks noChangeArrowheads="1"/>
          </p:cNvSpPr>
          <p:nvPr/>
        </p:nvSpPr>
        <p:spPr bwMode="auto">
          <a:xfrm>
            <a:off x="1389856" y="2066831"/>
            <a:ext cx="741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7456"/>
              </a:buClr>
              <a:buSzPct val="200000"/>
            </a:pPr>
            <a:r>
              <a:rPr lang="ru-RU" sz="2000" b="1" dirty="0">
                <a:cs typeface="Times New Roman" pitchFamily="18" charset="0"/>
              </a:rPr>
              <a:t>Провести инструктаж по процедуре проведения экзамена, направить организаторов на рабочие места в соответствии с распределением</a:t>
            </a:r>
            <a:endParaRPr lang="ru-RU" sz="2000" b="1" dirty="0">
              <a:ea typeface="Malgun Gothic" pitchFamily="34" charset="-127"/>
              <a:cs typeface="Times New Roman" pitchFamily="18" charset="0"/>
            </a:endParaRPr>
          </a:p>
        </p:txBody>
      </p:sp>
      <p:sp>
        <p:nvSpPr>
          <p:cNvPr id="205832" name="TextBox 8"/>
          <p:cNvSpPr txBox="1">
            <a:spLocks noChangeArrowheads="1"/>
          </p:cNvSpPr>
          <p:nvPr/>
        </p:nvSpPr>
        <p:spPr bwMode="auto">
          <a:xfrm>
            <a:off x="1424148" y="3030775"/>
            <a:ext cx="75862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7456"/>
              </a:buClr>
              <a:buSzPct val="200000"/>
            </a:pPr>
            <a:r>
              <a:rPr lang="ru-RU" sz="2000" b="1" dirty="0">
                <a:cs typeface="Times New Roman" pitchFamily="18" charset="0"/>
              </a:rPr>
              <a:t>Обеспечить допуск </a:t>
            </a:r>
            <a:r>
              <a:rPr lang="ru-RU" sz="2000" b="1" dirty="0" smtClean="0">
                <a:cs typeface="Times New Roman" pitchFamily="18" charset="0"/>
              </a:rPr>
              <a:t>участников экзаменов согласно </a:t>
            </a:r>
            <a:r>
              <a:rPr lang="ru-RU" sz="2000" b="1" dirty="0">
                <a:cs typeface="Times New Roman" pitchFamily="18" charset="0"/>
              </a:rPr>
              <a:t>спискам </a:t>
            </a:r>
            <a:r>
              <a:rPr lang="ru-RU" sz="2000" b="1" dirty="0" smtClean="0">
                <a:cs typeface="Times New Roman" pitchFamily="18" charset="0"/>
              </a:rPr>
              <a:t>распределения (если сигнал – акт о </a:t>
            </a:r>
            <a:r>
              <a:rPr lang="ru-RU" sz="2000" b="1" dirty="0" err="1" smtClean="0">
                <a:cs typeface="Times New Roman" pitchFamily="18" charset="0"/>
              </a:rPr>
              <a:t>недопуске</a:t>
            </a:r>
            <a:r>
              <a:rPr lang="ru-RU" sz="2000" b="1" dirty="0" smtClean="0">
                <a:cs typeface="Times New Roman" pitchFamily="18" charset="0"/>
              </a:rPr>
              <a:t> в 2-х экз., обучающийся без паспорта – акт об идентификации личности)</a:t>
            </a:r>
            <a:endParaRPr lang="ru-RU" sz="2000" b="1" dirty="0">
              <a:cs typeface="Times New Roman" pitchFamily="18" charset="0"/>
            </a:endParaRPr>
          </a:p>
        </p:txBody>
      </p:sp>
      <p:sp>
        <p:nvSpPr>
          <p:cNvPr id="205836" name="Прямоугольник 10"/>
          <p:cNvSpPr>
            <a:spLocks noChangeArrowheads="1"/>
          </p:cNvSpPr>
          <p:nvPr/>
        </p:nvSpPr>
        <p:spPr bwMode="auto">
          <a:xfrm>
            <a:off x="130422" y="4064088"/>
            <a:ext cx="1245370" cy="661056"/>
          </a:xfrm>
          <a:prstGeom prst="rect">
            <a:avLst/>
          </a:prstGeom>
          <a:solidFill>
            <a:srgbClr val="92D05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Не позднее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9:45</a:t>
            </a:r>
          </a:p>
        </p:txBody>
      </p:sp>
      <p:sp>
        <p:nvSpPr>
          <p:cNvPr id="205837" name="TextBox 8"/>
          <p:cNvSpPr txBox="1">
            <a:spLocks noChangeArrowheads="1"/>
          </p:cNvSpPr>
          <p:nvPr/>
        </p:nvSpPr>
        <p:spPr bwMode="auto">
          <a:xfrm>
            <a:off x="1447800" y="4206795"/>
            <a:ext cx="74404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7456"/>
              </a:buClr>
              <a:buSzPct val="200000"/>
            </a:pPr>
            <a:r>
              <a:rPr lang="ru-RU" sz="2000" b="1" dirty="0">
                <a:cs typeface="Times New Roman" pitchFamily="18" charset="0"/>
              </a:rPr>
              <a:t>Выдать в штабе ППЭ ответственному организатору ЭМ</a:t>
            </a:r>
          </a:p>
        </p:txBody>
      </p:sp>
      <p:sp>
        <p:nvSpPr>
          <p:cNvPr id="205838" name="TextBox 8"/>
          <p:cNvSpPr txBox="1">
            <a:spLocks noChangeArrowheads="1"/>
          </p:cNvSpPr>
          <p:nvPr/>
        </p:nvSpPr>
        <p:spPr bwMode="auto">
          <a:xfrm>
            <a:off x="1499712" y="4954197"/>
            <a:ext cx="733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7456"/>
              </a:buClr>
              <a:buSzPct val="200000"/>
            </a:pPr>
            <a:r>
              <a:rPr lang="ru-RU" sz="2000" b="1" dirty="0">
                <a:cs typeface="Times New Roman" pitchFamily="18" charset="0"/>
              </a:rPr>
              <a:t>Выдать в штабе ППЭ общественным наблюдателям форму ППЭ 18-МАШ</a:t>
            </a:r>
          </a:p>
        </p:txBody>
      </p:sp>
      <p:sp>
        <p:nvSpPr>
          <p:cNvPr id="205839" name="Прямоугольник 10"/>
          <p:cNvSpPr>
            <a:spLocks noChangeArrowheads="1"/>
          </p:cNvSpPr>
          <p:nvPr/>
        </p:nvSpPr>
        <p:spPr bwMode="auto">
          <a:xfrm>
            <a:off x="130422" y="4876340"/>
            <a:ext cx="1245370" cy="863600"/>
          </a:xfrm>
          <a:prstGeom prst="rect">
            <a:avLst/>
          </a:prstGeom>
          <a:solidFill>
            <a:srgbClr val="00B05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До начала экзамена</a:t>
            </a:r>
          </a:p>
        </p:txBody>
      </p:sp>
      <p:pic>
        <p:nvPicPr>
          <p:cNvPr id="20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5891136"/>
            <a:ext cx="9144000" cy="848625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 осуществляет контроль на всех этапах проведения ЕГЭ в ППЭ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/>
        </p:nvSpPr>
        <p:spPr>
          <a:xfrm>
            <a:off x="4546401" y="1156706"/>
            <a:ext cx="4597599" cy="2429258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араллелограмм 1"/>
          <p:cNvSpPr/>
          <p:nvPr/>
        </p:nvSpPr>
        <p:spPr>
          <a:xfrm>
            <a:off x="-729" y="1156705"/>
            <a:ext cx="4827642" cy="2429258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732" name="Text Box 10"/>
          <p:cNvSpPr txBox="1">
            <a:spLocks noChangeArrowheads="1"/>
          </p:cNvSpPr>
          <p:nvPr/>
        </p:nvSpPr>
        <p:spPr bwMode="auto">
          <a:xfrm>
            <a:off x="602760" y="1510425"/>
            <a:ext cx="389608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i="1" dirty="0">
                <a:solidFill>
                  <a:srgbClr val="FF0000"/>
                </a:solidFill>
                <a:cs typeface="Times New Roman" pitchFamily="18" charset="0"/>
              </a:rPr>
              <a:t>Ответственный </a:t>
            </a:r>
            <a:r>
              <a:rPr lang="ru-RU" sz="1500" b="1" i="1" dirty="0" smtClean="0">
                <a:solidFill>
                  <a:srgbClr val="FF0000"/>
                </a:solidFill>
                <a:cs typeface="Times New Roman" pitchFamily="18" charset="0"/>
              </a:rPr>
              <a:t>организатор</a:t>
            </a:r>
          </a:p>
          <a:p>
            <a:r>
              <a:rPr lang="ru-RU" sz="1500" b="1" i="1" dirty="0" smtClean="0">
                <a:solidFill>
                  <a:srgbClr val="FF0000"/>
                </a:solidFill>
                <a:cs typeface="Times New Roman" pitchFamily="18" charset="0"/>
              </a:rPr>
              <a:t>НАХОДИТСЯ </a:t>
            </a:r>
            <a:r>
              <a:rPr lang="ru-RU" sz="1500" b="1" i="1" dirty="0">
                <a:solidFill>
                  <a:srgbClr val="FF0000"/>
                </a:solidFill>
                <a:cs typeface="Times New Roman" pitchFamily="18" charset="0"/>
              </a:rPr>
              <a:t>ВОЗЛЕ </a:t>
            </a:r>
            <a:r>
              <a:rPr lang="ru-RU" sz="1500" b="1" i="1" dirty="0" smtClean="0">
                <a:solidFill>
                  <a:srgbClr val="FF0000"/>
                </a:solidFill>
                <a:cs typeface="Times New Roman" pitchFamily="18" charset="0"/>
              </a:rPr>
              <a:t>ДВЕРИ в аудиторию</a:t>
            </a:r>
            <a:endParaRPr lang="ru-RU" sz="1500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ru-RU" sz="15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rgbClr val="000000"/>
                </a:solidFill>
                <a:cs typeface="Times New Roman" pitchFamily="18" charset="0"/>
              </a:rPr>
              <a:t>сверяет </a:t>
            </a:r>
            <a:r>
              <a:rPr lang="ru-RU" sz="1500" dirty="0">
                <a:solidFill>
                  <a:srgbClr val="000000"/>
                </a:solidFill>
                <a:cs typeface="Times New Roman" pitchFamily="18" charset="0"/>
              </a:rPr>
              <a:t>данные </a:t>
            </a:r>
            <a:r>
              <a:rPr lang="ru-RU" sz="1500" dirty="0" smtClean="0">
                <a:solidFill>
                  <a:srgbClr val="000000"/>
                </a:solidFill>
                <a:cs typeface="Times New Roman" pitchFamily="18" charset="0"/>
              </a:rPr>
              <a:t>документа </a:t>
            </a:r>
            <a:r>
              <a:rPr lang="ru-RU" sz="1500" dirty="0">
                <a:solidFill>
                  <a:srgbClr val="000000"/>
                </a:solidFill>
                <a:cs typeface="Times New Roman" pitchFamily="18" charset="0"/>
              </a:rPr>
              <a:t>с данными в форме ППЭ-05-02 «Протокол проведения ГИА в аудитории</a:t>
            </a:r>
            <a:r>
              <a:rPr lang="ru-RU" sz="1500" dirty="0" smtClean="0">
                <a:solidFill>
                  <a:srgbClr val="000000"/>
                </a:solidFill>
                <a:cs typeface="Times New Roman" pitchFamily="18" charset="0"/>
              </a:rPr>
              <a:t>»;</a:t>
            </a:r>
            <a:endParaRPr lang="ru-RU" sz="1500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ru-RU" sz="15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rgbClr val="000000"/>
                </a:solidFill>
                <a:cs typeface="Times New Roman" pitchFamily="18" charset="0"/>
              </a:rPr>
              <a:t>сообщает участнику экзамена </a:t>
            </a:r>
            <a:r>
              <a:rPr lang="ru-RU" sz="1500" dirty="0">
                <a:solidFill>
                  <a:srgbClr val="000000"/>
                </a:solidFill>
                <a:cs typeface="Times New Roman" pitchFamily="18" charset="0"/>
              </a:rPr>
              <a:t>номер его места в аудитории.</a:t>
            </a:r>
          </a:p>
          <a:p>
            <a:endParaRPr lang="ru-RU" sz="15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1733" name="Text Box 13"/>
          <p:cNvSpPr txBox="1">
            <a:spLocks noChangeArrowheads="1"/>
          </p:cNvSpPr>
          <p:nvPr/>
        </p:nvSpPr>
        <p:spPr bwMode="auto">
          <a:xfrm>
            <a:off x="5009795" y="1185306"/>
            <a:ext cx="381067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i="1" dirty="0" smtClean="0">
                <a:solidFill>
                  <a:srgbClr val="FF0000"/>
                </a:solidFill>
                <a:cs typeface="Times New Roman" pitchFamily="18" charset="0"/>
              </a:rPr>
              <a:t>       Второй организатор</a:t>
            </a:r>
            <a:endParaRPr lang="ru-RU" sz="15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ru-RU" sz="1500" b="1" i="1" dirty="0" smtClean="0">
                <a:solidFill>
                  <a:srgbClr val="FF0000"/>
                </a:solidFill>
                <a:cs typeface="Times New Roman" pitchFamily="18" charset="0"/>
              </a:rPr>
              <a:t>     НАХОДИТСЯ </a:t>
            </a:r>
            <a:r>
              <a:rPr lang="ru-RU" sz="1500" b="1" i="1" dirty="0">
                <a:solidFill>
                  <a:srgbClr val="FF0000"/>
                </a:solidFill>
                <a:cs typeface="Times New Roman" pitchFamily="18" charset="0"/>
              </a:rPr>
              <a:t>ВНУТРИ </a:t>
            </a:r>
            <a:r>
              <a:rPr lang="ru-RU" sz="1500" b="1" i="1" dirty="0" smtClean="0">
                <a:solidFill>
                  <a:srgbClr val="FF0000"/>
                </a:solidFill>
                <a:cs typeface="Times New Roman" pitchFamily="18" charset="0"/>
              </a:rPr>
              <a:t>АУДИТОРИИ</a:t>
            </a:r>
            <a:endParaRPr lang="ru-RU" sz="15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ru-RU" sz="15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rgbClr val="000000"/>
                </a:solidFill>
                <a:cs typeface="Times New Roman" pitchFamily="18" charset="0"/>
              </a:rPr>
              <a:t>следит, </a:t>
            </a:r>
            <a:r>
              <a:rPr lang="ru-RU" sz="1500" dirty="0">
                <a:solidFill>
                  <a:srgbClr val="000000"/>
                </a:solidFill>
                <a:cs typeface="Times New Roman" pitchFamily="18" charset="0"/>
              </a:rPr>
              <a:t>чтобы участник </a:t>
            </a:r>
            <a:r>
              <a:rPr lang="ru-RU" sz="1500" dirty="0" smtClean="0">
                <a:solidFill>
                  <a:srgbClr val="000000"/>
                </a:solidFill>
                <a:cs typeface="Times New Roman" pitchFamily="18" charset="0"/>
              </a:rPr>
              <a:t>экзамена </a:t>
            </a:r>
            <a:r>
              <a:rPr lang="ru-RU" sz="1500" dirty="0">
                <a:solidFill>
                  <a:srgbClr val="000000"/>
                </a:solidFill>
                <a:cs typeface="Times New Roman" pitchFamily="18" charset="0"/>
              </a:rPr>
              <a:t>занял отведенное ему место строго в соответствии</a:t>
            </a:r>
            <a:r>
              <a:rPr lang="ru-RU" sz="15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cs typeface="Times New Roman" pitchFamily="18" charset="0"/>
              </a:rPr>
              <a:t>с</a:t>
            </a:r>
            <a:r>
              <a:rPr lang="ru-RU" sz="1500" b="1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ru-RU" sz="1500" dirty="0">
                <a:solidFill>
                  <a:srgbClr val="000000"/>
                </a:solidFill>
                <a:cs typeface="Times New Roman" pitchFamily="18" charset="0"/>
              </a:rPr>
              <a:t>формой </a:t>
            </a:r>
            <a:r>
              <a:rPr lang="ru-RU" sz="1500" dirty="0" smtClean="0">
                <a:solidFill>
                  <a:srgbClr val="000000"/>
                </a:solidFill>
                <a:cs typeface="Times New Roman" pitchFamily="18" charset="0"/>
              </a:rPr>
              <a:t>ППЭ-05-01;</a:t>
            </a:r>
            <a:endParaRPr lang="ru-RU" sz="1500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ru-RU" sz="15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rgbClr val="000000"/>
                </a:solidFill>
                <a:cs typeface="Times New Roman" pitchFamily="18" charset="0"/>
              </a:rPr>
              <a:t>следит, </a:t>
            </a:r>
            <a:r>
              <a:rPr lang="ru-RU" sz="1500" dirty="0">
                <a:solidFill>
                  <a:srgbClr val="000000"/>
                </a:solidFill>
                <a:cs typeface="Times New Roman" pitchFamily="18" charset="0"/>
              </a:rPr>
              <a:t>чтобы участники </a:t>
            </a:r>
            <a:r>
              <a:rPr lang="ru-RU" sz="1500" dirty="0" smtClean="0">
                <a:solidFill>
                  <a:srgbClr val="000000"/>
                </a:solidFill>
                <a:cs typeface="Times New Roman" pitchFamily="18" charset="0"/>
              </a:rPr>
              <a:t>экзамена </a:t>
            </a:r>
            <a:r>
              <a:rPr lang="ru-RU" sz="1500" dirty="0">
                <a:solidFill>
                  <a:srgbClr val="000000"/>
                </a:solidFill>
                <a:cs typeface="Times New Roman" pitchFamily="18" charset="0"/>
              </a:rPr>
              <a:t>не менялись местами;</a:t>
            </a:r>
          </a:p>
          <a:p>
            <a:r>
              <a:rPr lang="ru-RU" sz="15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rgbClr val="000000"/>
                </a:solidFill>
                <a:cs typeface="Times New Roman" pitchFamily="18" charset="0"/>
              </a:rPr>
              <a:t>напоминает им </a:t>
            </a:r>
            <a:r>
              <a:rPr lang="ru-RU" sz="1500" dirty="0">
                <a:solidFill>
                  <a:srgbClr val="000000"/>
                </a:solidFill>
                <a:cs typeface="Times New Roman" pitchFamily="18" charset="0"/>
              </a:rPr>
              <a:t>о ведении видеонаблюдения в ППЭ и о запрете </a:t>
            </a:r>
            <a:r>
              <a:rPr lang="ru-RU" sz="1500" dirty="0" smtClean="0">
                <a:solidFill>
                  <a:srgbClr val="000000"/>
                </a:solidFill>
                <a:cs typeface="Times New Roman" pitchFamily="18" charset="0"/>
              </a:rPr>
              <a:t>иметь запрещенные материалы и средства </a:t>
            </a:r>
            <a:endParaRPr lang="ru-RU" sz="15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83962"/>
                </a:solidFill>
                <a:effectLst/>
                <a:uLnTx/>
                <a:uFillTx/>
              </a:rPr>
              <a:t>НА ЭТАПЕ НАЧАЛА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83962"/>
                </a:solidFill>
                <a:effectLst/>
                <a:uLnTx/>
                <a:uFillTx/>
              </a:rPr>
              <a:t>ЭКЗАМЕНА</a:t>
            </a: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183962"/>
              </a:solidFill>
              <a:effectLst/>
              <a:uLnTx/>
              <a:uFillTx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0" y="509451"/>
            <a:ext cx="9144000" cy="5032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prstClr val="white"/>
                </a:solidFill>
              </a:rPr>
              <a:t>Необходимо контролировать (закрепленные аудитории)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7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4544"/>
            <a:ext cx="532466" cy="7593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13" y="885195"/>
            <a:ext cx="532466" cy="759309"/>
          </a:xfrm>
          <a:prstGeom prst="rect">
            <a:avLst/>
          </a:prstGeom>
        </p:spPr>
      </p:pic>
      <p:sp>
        <p:nvSpPr>
          <p:cNvPr id="13" name="Параллелограмм 12"/>
          <p:cNvSpPr/>
          <p:nvPr/>
        </p:nvSpPr>
        <p:spPr>
          <a:xfrm>
            <a:off x="4316358" y="3937215"/>
            <a:ext cx="4827642" cy="2650006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0" y="3956564"/>
            <a:ext cx="4645159" cy="2640788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 smtClean="0">
              <a:solidFill>
                <a:prstClr val="black"/>
              </a:solidFill>
              <a:cs typeface="Arial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prstClr val="black"/>
              </a:solidFill>
              <a:cs typeface="Arial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экзамена в аудитории работают два организатора.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 всегда находятся в поле зрения камер видеонаблюдения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 ответственного за печать, второй организатор отвечает за проверку напечатанных материалов.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ПРОВЕРКЕ ПОДЛЕЖИТ ТОЛЬКО ПОСЛЕДНИЙ             КОНТРОЛЬНЫЙ ЛИСТ.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prstClr val="black"/>
              </a:solidFill>
              <a:cs typeface="Arial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5" y="3449417"/>
            <a:ext cx="532466" cy="7589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34" y="3449417"/>
            <a:ext cx="532466" cy="759309"/>
          </a:xfrm>
          <a:prstGeom prst="rect">
            <a:avLst/>
          </a:prstGeom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765806" y="3959437"/>
            <a:ext cx="4378194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</a:t>
            </a:r>
            <a:r>
              <a:rPr lang="ru-RU" sz="15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Планово</a:t>
            </a:r>
            <a:r>
              <a:rPr lang="ru-R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добавлять </a:t>
            </a:r>
            <a:r>
              <a:rPr lang="ru-R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бумагу в лоток принтера </a:t>
            </a:r>
            <a:r>
              <a:rPr lang="ru-R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              после </a:t>
            </a:r>
            <a:r>
              <a:rPr lang="ru-R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печати комплектов для 6-7 </a:t>
            </a:r>
            <a:r>
              <a:rPr lang="ru-R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участников.</a:t>
            </a:r>
            <a:endParaRPr lang="ru-RU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Сообщать </a:t>
            </a:r>
            <a:r>
              <a:rPr lang="ru-R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о результате проверки уверенно и громко, </a:t>
            </a:r>
            <a:r>
              <a:rPr lang="ru-R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только после этого продолжить печать.</a:t>
            </a:r>
            <a:endParaRPr lang="ru-RU" sz="1500" b="1" u="sng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ЗАПРЕЩЕНО </a:t>
            </a:r>
            <a:r>
              <a:rPr lang="ru-R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переносить </a:t>
            </a:r>
            <a:r>
              <a:rPr lang="ru-R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диски с ЭМ из аудитории в аудиторию!!!!!</a:t>
            </a:r>
            <a:endParaRPr lang="ru-RU" sz="15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В случае необходимости замены ИК </a:t>
            </a:r>
            <a:endParaRPr lang="ru-RU" sz="1500" b="1" u="sng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меняется </a:t>
            </a:r>
            <a:r>
              <a:rPr lang="ru-RU" sz="15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ПОЛНОСТЬЮ.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Печать проводится или с имеющегося диска </a:t>
            </a:r>
            <a:r>
              <a:rPr lang="ru-R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      или </a:t>
            </a:r>
            <a:r>
              <a:rPr lang="ru-R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с диска из резервного сейф-пакета.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83962"/>
                </a:solidFill>
                <a:effectLst/>
                <a:uLnTx/>
                <a:uFillTx/>
              </a:rPr>
              <a:t>НА ЭТАПЕ НАЧАЛА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83962"/>
                </a:solidFill>
                <a:effectLst/>
                <a:uLnTx/>
                <a:uFillTx/>
              </a:rPr>
              <a:t>ЭКЗАМЕНА</a:t>
            </a: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183962"/>
              </a:solidFill>
              <a:effectLst/>
              <a:uLnTx/>
              <a:uFillTx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509451"/>
            <a:ext cx="9144000" cy="5032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noProof="0" dirty="0" smtClean="0">
                <a:solidFill>
                  <a:prstClr val="white"/>
                </a:solidFill>
              </a:rPr>
              <a:t>Так выглядит станция печати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689"/>
            <a:ext cx="9144000" cy="584531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067944" y="1844824"/>
            <a:ext cx="576064" cy="57606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00192" y="2780928"/>
            <a:ext cx="576064" cy="57606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44208" y="3359280"/>
            <a:ext cx="576064" cy="57606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97074" y="5517232"/>
            <a:ext cx="576064" cy="57606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75956" y="174766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64533" y="2715017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42407" y="329336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4533" y="545132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406864" y="1094077"/>
            <a:ext cx="3909552" cy="1108499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94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183962"/>
                </a:solidFill>
              </a:rPr>
              <a:t>НА ЭТАПЕ НАЧАЛА </a:t>
            </a:r>
            <a:r>
              <a:rPr lang="ru-RU" sz="2400" b="1" kern="0" dirty="0">
                <a:solidFill>
                  <a:srgbClr val="183962"/>
                </a:solidFill>
              </a:rPr>
              <a:t>ЭКЗАМЕНА</a:t>
            </a:r>
            <a:endParaRPr lang="ru-RU" altLang="ru-RU" sz="2400" b="1" kern="0" dirty="0">
              <a:solidFill>
                <a:srgbClr val="183962"/>
              </a:solidFill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509451"/>
            <a:ext cx="9144000" cy="5032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sz="2400" b="1" kern="0" dirty="0" smtClean="0">
                <a:solidFill>
                  <a:prstClr val="white"/>
                </a:solidFill>
              </a:rPr>
              <a:t>Так выглядит станция печати</a:t>
            </a:r>
          </a:p>
        </p:txBody>
      </p:sp>
      <p:pic>
        <p:nvPicPr>
          <p:cNvPr id="4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093296"/>
            <a:ext cx="914400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извлекать диск после начала печати ЭМ до завершения экзамена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использования резервного диска).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689"/>
            <a:ext cx="9144000" cy="508060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884368" y="2420888"/>
            <a:ext cx="1152128" cy="1584176"/>
          </a:xfrm>
          <a:prstGeom prst="ellipse">
            <a:avLst/>
          </a:prstGeom>
          <a:noFill/>
          <a:ln w="76200"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7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800" b="1" dirty="0" smtClean="0">
                <a:solidFill>
                  <a:srgbClr val="183962"/>
                </a:solidFill>
              </a:rPr>
              <a:t>ОРГАНИЗАЦИЯ РАБОТЫ ППЭ</a:t>
            </a:r>
            <a:endParaRPr lang="ru-RU" altLang="ru-RU" sz="2800" b="1" dirty="0">
              <a:solidFill>
                <a:srgbClr val="183962"/>
              </a:solidFill>
            </a:endParaRPr>
          </a:p>
        </p:txBody>
      </p:sp>
      <p:sp>
        <p:nvSpPr>
          <p:cNvPr id="188418" name="AutoShape 5"/>
          <p:cNvSpPr>
            <a:spLocks noChangeArrowheads="1"/>
          </p:cNvSpPr>
          <p:nvPr/>
        </p:nvSpPr>
        <p:spPr bwMode="auto">
          <a:xfrm>
            <a:off x="0" y="549275"/>
            <a:ext cx="9144000" cy="7191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НОРМАТИВНЫЕ АКТЫ И ИНСТРУКТИВНЫЕ МАТЕРИАЛЫ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288"/>
            <a:ext cx="3419872" cy="3944912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7" name="Нашивка 6"/>
          <p:cNvSpPr/>
          <p:nvPr/>
        </p:nvSpPr>
        <p:spPr>
          <a:xfrm>
            <a:off x="3491880" y="1844824"/>
            <a:ext cx="576064" cy="720080"/>
          </a:xfrm>
          <a:prstGeom prst="chevron">
            <a:avLst>
              <a:gd name="adj" fmla="val 57559"/>
            </a:avLst>
          </a:prstGeom>
          <a:solidFill>
            <a:schemeClr val="accent2">
              <a:lumMod val="75000"/>
            </a:schemeClr>
          </a:solidFill>
          <a:ln>
            <a:solidFill>
              <a:srgbClr val="C51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4094924" y="1366325"/>
            <a:ext cx="4464496" cy="1368152"/>
          </a:xfrm>
          <a:prstGeom prst="snip2DiagRect">
            <a:avLst/>
          </a:prstGeom>
          <a:solidFill>
            <a:srgbClr val="DD8B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Нарушение пунктов Порядка – административная ответственность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в соответствии с действующим законодательством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5400000">
            <a:off x="6075436" y="2001618"/>
            <a:ext cx="308578" cy="1872208"/>
          </a:xfrm>
          <a:prstGeom prst="chevron">
            <a:avLst>
              <a:gd name="adj" fmla="val 57559"/>
            </a:avLst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3491880" y="3140968"/>
            <a:ext cx="5572297" cy="3600400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Методические рекомендации, направленные письмами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10-32 и № 10-987;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Обучающие видеоматериалы на учебной платформе с 1 марта 2019 года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ОБЯЗАТЕЛЬНО !!!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Региональные схемы работы в ППЭ;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заготовить памятки на рабочие места организаторов и технических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нештатной ситуации –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звонки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региональной «горячей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 Звонки на телефоны из Памятки в штабе.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07504" y="5301208"/>
            <a:ext cx="3312368" cy="1440160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Удаление участников экзаменов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2017 год – 5 человек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2018 год – 7 человек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Нарушение Порядка организаторами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2017 год – 4 человека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2018 год – 8 человек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5" y="47309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7" y="1867280"/>
            <a:ext cx="6408712" cy="4802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58" y="1039133"/>
            <a:ext cx="2249338" cy="1769215"/>
          </a:xfrm>
          <a:prstGeom prst="rect">
            <a:avLst/>
          </a:prstGeom>
        </p:spPr>
      </p:pic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183962"/>
                </a:solidFill>
              </a:rPr>
              <a:t>НА ЭТАПЕ НАЧАЛА </a:t>
            </a:r>
            <a:r>
              <a:rPr lang="ru-RU" sz="2400" b="1" kern="0" dirty="0">
                <a:solidFill>
                  <a:srgbClr val="183962"/>
                </a:solidFill>
              </a:rPr>
              <a:t>ЭКЗАМЕНА</a:t>
            </a:r>
            <a:endParaRPr lang="ru-RU" altLang="ru-RU" sz="2400" b="1" kern="0" dirty="0">
              <a:solidFill>
                <a:srgbClr val="183962"/>
              </a:solidFill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509451"/>
            <a:ext cx="9144000" cy="5032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sz="2400" b="1" kern="0" dirty="0" smtClean="0">
                <a:solidFill>
                  <a:srgbClr val="FF0000"/>
                </a:solidFill>
              </a:rPr>
              <a:t>ВАЖНАЯ  ИНФОРМАЦИЯ !!!</a:t>
            </a:r>
          </a:p>
        </p:txBody>
      </p:sp>
      <p:pic>
        <p:nvPicPr>
          <p:cNvPr id="4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4679" y="1012689"/>
            <a:ext cx="7529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434"/>
                </a:solidFill>
              </a:rPr>
              <a:t>Если не открылся диск с ЭМ, то есть возможность получить дубликат диска с федерального портала.  </a:t>
            </a:r>
            <a:endParaRPr lang="ru-RU" sz="2400" b="1" dirty="0">
              <a:solidFill>
                <a:srgbClr val="007434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68533" y="4365104"/>
            <a:ext cx="1372520" cy="1008112"/>
          </a:xfrm>
          <a:prstGeom prst="ellipse">
            <a:avLst/>
          </a:prstGeom>
          <a:noFill/>
          <a:ln w="57150">
            <a:solidFill>
              <a:srgbClr val="C42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83768" y="250815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dirty="0" smtClean="0">
                <a:solidFill>
                  <a:srgbClr val="007434"/>
                </a:solidFill>
              </a:rPr>
              <a:t>ЭТО СТАНЦИЯ АВТОРИЗАЦИИ</a:t>
            </a:r>
            <a:endParaRPr lang="ru-RU" sz="1800" b="1" u="sng" dirty="0">
              <a:solidFill>
                <a:srgbClr val="007434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2240" y="2692824"/>
            <a:ext cx="2304256" cy="39765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!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член ГЭК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9.10  проверяет на станции авторизации наличие на федеральном портале ключа доступа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39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2400" b="1" dirty="0" smtClean="0">
                <a:solidFill>
                  <a:srgbClr val="183962"/>
                </a:solidFill>
                <a:cs typeface="Times New Roman" panose="02020603050405020304" pitchFamily="18" charset="0"/>
              </a:rPr>
              <a:t>НА ЭТАПЕ НАЧАЛА </a:t>
            </a:r>
            <a:r>
              <a:rPr lang="ru-RU" sz="2400" b="1" dirty="0">
                <a:solidFill>
                  <a:srgbClr val="183962"/>
                </a:solidFill>
                <a:cs typeface="Times New Roman" panose="02020603050405020304" pitchFamily="18" charset="0"/>
              </a:rPr>
              <a:t>ЭКЗАМЕНА</a:t>
            </a:r>
            <a:endParaRPr lang="ru-RU" altLang="ru-RU" sz="2400" b="1" dirty="0">
              <a:solidFill>
                <a:srgbClr val="183962"/>
              </a:solidFill>
              <a:cs typeface="Times New Roman" panose="02020603050405020304" pitchFamily="18" charset="0"/>
            </a:endParaRPr>
          </a:p>
        </p:txBody>
      </p:sp>
      <p:sp>
        <p:nvSpPr>
          <p:cNvPr id="246786" name="AutoShape 5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Действия </a:t>
            </a:r>
            <a:r>
              <a:rPr lang="ru-RU" sz="1800" b="1" i="1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РУКОВОДИТЕЛЯ </a:t>
            </a:r>
            <a:r>
              <a:rPr lang="ru-RU" sz="2400" b="1" dirty="0">
                <a:solidFill>
                  <a:schemeClr val="bg1"/>
                </a:solidFill>
              </a:rPr>
              <a:t>ППЭ</a:t>
            </a:r>
            <a:r>
              <a:rPr lang="ru-RU" sz="1800" b="1" dirty="0">
                <a:solidFill>
                  <a:schemeClr val="bg1"/>
                </a:solidFill>
              </a:rPr>
              <a:t>, </a:t>
            </a:r>
            <a:r>
              <a:rPr lang="ru-RU" sz="2400" b="1" dirty="0">
                <a:solidFill>
                  <a:schemeClr val="bg1"/>
                </a:solidFill>
              </a:rPr>
              <a:t>технического специалиста</a:t>
            </a:r>
          </a:p>
        </p:txBody>
      </p:sp>
      <p:sp>
        <p:nvSpPr>
          <p:cNvPr id="246787" name="Прямоугольник 8"/>
          <p:cNvSpPr>
            <a:spLocks noChangeArrowheads="1"/>
          </p:cNvSpPr>
          <p:nvPr/>
        </p:nvSpPr>
        <p:spPr bwMode="auto">
          <a:xfrm>
            <a:off x="4310501" y="1706563"/>
            <a:ext cx="3888482" cy="503238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технический сбой</a:t>
            </a:r>
          </a:p>
        </p:txBody>
      </p:sp>
      <p:sp>
        <p:nvSpPr>
          <p:cNvPr id="3" name="Стрелка вправо 16"/>
          <p:cNvSpPr>
            <a:spLocks noChangeArrowheads="1"/>
          </p:cNvSpPr>
          <p:nvPr/>
        </p:nvSpPr>
        <p:spPr bwMode="auto">
          <a:xfrm rot="5400000">
            <a:off x="1541971" y="1442753"/>
            <a:ext cx="451642" cy="784001"/>
          </a:xfrm>
          <a:prstGeom prst="rightArrow">
            <a:avLst>
              <a:gd name="adj1" fmla="val 50000"/>
              <a:gd name="adj2" fmla="val 17296"/>
            </a:avLst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6789" name="Rectangle 6"/>
          <p:cNvSpPr>
            <a:spLocks noChangeArrowheads="1"/>
          </p:cNvSpPr>
          <p:nvPr/>
        </p:nvSpPr>
        <p:spPr bwMode="auto">
          <a:xfrm>
            <a:off x="971550" y="1222375"/>
            <a:ext cx="7200900" cy="3651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01613" algn="l"/>
              </a:tabLst>
            </a:pPr>
            <a:endParaRPr lang="ru-RU" sz="1600" b="1"/>
          </a:p>
        </p:txBody>
      </p:sp>
      <p:sp>
        <p:nvSpPr>
          <p:cNvPr id="246790" name="Rectangle 7"/>
          <p:cNvSpPr>
            <a:spLocks noChangeArrowheads="1"/>
          </p:cNvSpPr>
          <p:nvPr/>
        </p:nvSpPr>
        <p:spPr bwMode="auto">
          <a:xfrm>
            <a:off x="971550" y="1249364"/>
            <a:ext cx="727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РАБОТА С ГОРЯЧИМИ ЛИНИЯМИ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2" name="Стрелка вправо 16"/>
          <p:cNvSpPr>
            <a:spLocks noChangeArrowheads="1"/>
          </p:cNvSpPr>
          <p:nvPr/>
        </p:nvSpPr>
        <p:spPr bwMode="auto">
          <a:xfrm>
            <a:off x="3301643" y="1779588"/>
            <a:ext cx="948095" cy="712787"/>
          </a:xfrm>
          <a:prstGeom prst="rightArrow">
            <a:avLst>
              <a:gd name="adj1" fmla="val 50000"/>
              <a:gd name="adj2" fmla="val 40960"/>
            </a:avLst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6792" name="Rectangle 7"/>
          <p:cNvSpPr>
            <a:spLocks noChangeArrowheads="1"/>
          </p:cNvSpPr>
          <p:nvPr/>
        </p:nvSpPr>
        <p:spPr bwMode="auto">
          <a:xfrm>
            <a:off x="288926" y="2087562"/>
            <a:ext cx="2879725" cy="1538883"/>
          </a:xfrm>
          <a:prstGeom prst="rect">
            <a:avLst/>
          </a:prstGeom>
          <a:noFill/>
          <a:ln w="28575">
            <a:solidFill>
              <a:srgbClr val="05023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ru-RU" sz="1800" b="1" u="sng" dirty="0">
                <a:solidFill>
                  <a:srgbClr val="FF0000"/>
                </a:solidFill>
                <a:latin typeface="Arial" charset="0"/>
              </a:rPr>
              <a:t>ПАМЯТКА </a:t>
            </a:r>
          </a:p>
          <a:p>
            <a:pPr marL="228600" indent="-228600" algn="ctr"/>
            <a:r>
              <a:rPr lang="ru-RU" sz="1800" b="1" u="sng" dirty="0">
                <a:solidFill>
                  <a:srgbClr val="FF0000"/>
                </a:solidFill>
                <a:latin typeface="Arial" charset="0"/>
              </a:rPr>
              <a:t>«Телефоны </a:t>
            </a:r>
          </a:p>
          <a:p>
            <a:pPr marL="228600" indent="-228600" algn="ctr"/>
            <a:r>
              <a:rPr lang="ru-RU" sz="1800" b="1" u="sng" dirty="0">
                <a:solidFill>
                  <a:srgbClr val="FF0000"/>
                </a:solidFill>
                <a:latin typeface="Arial" charset="0"/>
              </a:rPr>
              <a:t>горячих линий»</a:t>
            </a:r>
          </a:p>
          <a:p>
            <a:pPr marL="228600" indent="-228600" algn="ctr"/>
            <a:r>
              <a:rPr lang="ru-RU" sz="1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000066"/>
                </a:solidFill>
                <a:latin typeface="Arial" charset="0"/>
              </a:rPr>
              <a:t>в Штабе ППЭ </a:t>
            </a:r>
          </a:p>
          <a:p>
            <a:pPr marL="228600" indent="-228600" algn="ctr"/>
            <a:r>
              <a:rPr lang="ru-RU" sz="2000" b="1" dirty="0">
                <a:solidFill>
                  <a:srgbClr val="000066"/>
                </a:solidFill>
                <a:latin typeface="Arial" charset="0"/>
              </a:rPr>
              <a:t>на видном </a:t>
            </a: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месте</a:t>
            </a:r>
            <a:endParaRPr lang="ru-RU" sz="2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46793" name="Rectangle 7"/>
          <p:cNvSpPr>
            <a:spLocks noChangeArrowheads="1"/>
          </p:cNvSpPr>
          <p:nvPr/>
        </p:nvSpPr>
        <p:spPr bwMode="auto">
          <a:xfrm>
            <a:off x="3420270" y="2953846"/>
            <a:ext cx="2519362" cy="923330"/>
          </a:xfrm>
          <a:prstGeom prst="rect">
            <a:avLst/>
          </a:prstGeom>
          <a:noFill/>
          <a:ln w="28575">
            <a:solidFill>
              <a:srgbClr val="05023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ru-RU" sz="1800" b="1" dirty="0" smtClean="0">
                <a:solidFill>
                  <a:srgbClr val="000066"/>
                </a:solidFill>
                <a:latin typeface="Arial" charset="0"/>
              </a:rPr>
              <a:t>Член ГЭК </a:t>
            </a:r>
            <a:r>
              <a:rPr lang="ru-RU" sz="1800" b="1" dirty="0">
                <a:solidFill>
                  <a:srgbClr val="000066"/>
                </a:solidFill>
                <a:latin typeface="Arial" charset="0"/>
              </a:rPr>
              <a:t>звонит</a:t>
            </a:r>
            <a:r>
              <a:rPr lang="ru-RU" sz="1800" b="1" dirty="0">
                <a:solidFill>
                  <a:srgbClr val="FF0000"/>
                </a:solidFill>
                <a:latin typeface="Arial" charset="0"/>
              </a:rPr>
              <a:t> представителю </a:t>
            </a:r>
            <a:r>
              <a:rPr lang="ru-RU" sz="1800" b="1" dirty="0" err="1" smtClean="0">
                <a:solidFill>
                  <a:srgbClr val="FF0000"/>
                </a:solidFill>
                <a:latin typeface="Arial" charset="0"/>
              </a:rPr>
              <a:t>МОНиМП</a:t>
            </a:r>
            <a:endParaRPr lang="ru-RU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Стрелка вправо 16"/>
          <p:cNvSpPr>
            <a:spLocks noChangeArrowheads="1"/>
          </p:cNvSpPr>
          <p:nvPr/>
        </p:nvSpPr>
        <p:spPr bwMode="auto">
          <a:xfrm rot="5400000">
            <a:off x="4584603" y="2163409"/>
            <a:ext cx="676153" cy="845379"/>
          </a:xfrm>
          <a:prstGeom prst="rightArrow">
            <a:avLst>
              <a:gd name="adj1" fmla="val 50000"/>
              <a:gd name="adj2" fmla="val 17296"/>
            </a:avLst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Стрелка вправо 16"/>
          <p:cNvSpPr>
            <a:spLocks noChangeArrowheads="1"/>
          </p:cNvSpPr>
          <p:nvPr/>
        </p:nvSpPr>
        <p:spPr bwMode="auto">
          <a:xfrm rot="5400000">
            <a:off x="7223076" y="2098848"/>
            <a:ext cx="676150" cy="936402"/>
          </a:xfrm>
          <a:prstGeom prst="rightArrow">
            <a:avLst>
              <a:gd name="adj1" fmla="val 50000"/>
              <a:gd name="adj2" fmla="val 17296"/>
            </a:avLst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6796" name="Rectangle 7"/>
          <p:cNvSpPr>
            <a:spLocks noChangeArrowheads="1"/>
          </p:cNvSpPr>
          <p:nvPr/>
        </p:nvSpPr>
        <p:spPr bwMode="auto">
          <a:xfrm>
            <a:off x="6442076" y="2952808"/>
            <a:ext cx="2522537" cy="1493838"/>
          </a:xfrm>
          <a:prstGeom prst="rect">
            <a:avLst/>
          </a:prstGeom>
          <a:noFill/>
          <a:ln w="28575">
            <a:solidFill>
              <a:srgbClr val="05023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ru-RU" sz="1800" b="1" dirty="0">
                <a:solidFill>
                  <a:srgbClr val="000066"/>
                </a:solidFill>
                <a:latin typeface="Arial" charset="0"/>
              </a:rPr>
              <a:t>1-Технический специалист звонит (пишет)</a:t>
            </a:r>
          </a:p>
          <a:p>
            <a:pPr marL="228600" indent="-228600" algn="ctr"/>
            <a:r>
              <a:rPr lang="ru-RU" sz="1800" b="1" dirty="0">
                <a:solidFill>
                  <a:srgbClr val="FF0000"/>
                </a:solidFill>
                <a:latin typeface="Arial" charset="0"/>
              </a:rPr>
              <a:t> на федеральную горячую линию</a:t>
            </a:r>
            <a:endParaRPr lang="ru-RU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6" name="Стрелка вправо 16"/>
          <p:cNvSpPr>
            <a:spLocks noChangeArrowheads="1"/>
          </p:cNvSpPr>
          <p:nvPr/>
        </p:nvSpPr>
        <p:spPr bwMode="auto">
          <a:xfrm rot="5400000">
            <a:off x="1540810" y="3517713"/>
            <a:ext cx="453963" cy="725401"/>
          </a:xfrm>
          <a:prstGeom prst="rightArrow">
            <a:avLst>
              <a:gd name="adj1" fmla="val 50000"/>
              <a:gd name="adj2" fmla="val 17296"/>
            </a:avLst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6798" name="Rectangle 7"/>
          <p:cNvSpPr>
            <a:spLocks noChangeArrowheads="1"/>
          </p:cNvSpPr>
          <p:nvPr/>
        </p:nvSpPr>
        <p:spPr bwMode="auto">
          <a:xfrm>
            <a:off x="288926" y="5285947"/>
            <a:ext cx="2879725" cy="923330"/>
          </a:xfrm>
          <a:prstGeom prst="rect">
            <a:avLst/>
          </a:prstGeom>
          <a:noFill/>
          <a:ln w="28575">
            <a:solidFill>
              <a:srgbClr val="05023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ru-RU" sz="1800" b="1" dirty="0">
                <a:solidFill>
                  <a:srgbClr val="000066"/>
                </a:solidFill>
                <a:latin typeface="Arial" charset="0"/>
              </a:rPr>
              <a:t>Руководитель ОО звонит</a:t>
            </a:r>
            <a:r>
              <a:rPr lang="ru-RU" sz="1800" b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228600" indent="-228600" algn="ctr"/>
            <a:r>
              <a:rPr lang="ru-RU" sz="1800" b="1" dirty="0">
                <a:solidFill>
                  <a:srgbClr val="FF0000"/>
                </a:solidFill>
                <a:latin typeface="Arial" charset="0"/>
              </a:rPr>
              <a:t>в ремонтные 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службы</a:t>
            </a:r>
            <a:endParaRPr lang="ru-RU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6799" name="Прямоугольник 8"/>
          <p:cNvSpPr>
            <a:spLocks noChangeArrowheads="1"/>
          </p:cNvSpPr>
          <p:nvPr/>
        </p:nvSpPr>
        <p:spPr bwMode="auto">
          <a:xfrm>
            <a:off x="288926" y="4134382"/>
            <a:ext cx="2879725" cy="646113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проблемы со зданием </a:t>
            </a:r>
          </a:p>
        </p:txBody>
      </p:sp>
      <p:sp>
        <p:nvSpPr>
          <p:cNvPr id="7" name="Стрелка вправо 16"/>
          <p:cNvSpPr>
            <a:spLocks noChangeArrowheads="1"/>
          </p:cNvSpPr>
          <p:nvPr/>
        </p:nvSpPr>
        <p:spPr bwMode="auto">
          <a:xfrm rot="5400000">
            <a:off x="5075238" y="3357563"/>
            <a:ext cx="2160587" cy="287337"/>
          </a:xfrm>
          <a:prstGeom prst="rightArrow">
            <a:avLst>
              <a:gd name="adj1" fmla="val 50000"/>
              <a:gd name="adj2" fmla="val 130057"/>
            </a:avLst>
          </a:prstGeom>
          <a:solidFill>
            <a:srgbClr val="8000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6801" name="Rectangle 7"/>
          <p:cNvSpPr>
            <a:spLocks noChangeArrowheads="1"/>
          </p:cNvSpPr>
          <p:nvPr/>
        </p:nvSpPr>
        <p:spPr bwMode="auto">
          <a:xfrm>
            <a:off x="3708400" y="4581525"/>
            <a:ext cx="4895850" cy="1219200"/>
          </a:xfrm>
          <a:prstGeom prst="rect">
            <a:avLst/>
          </a:prstGeom>
          <a:noFill/>
          <a:ln w="28575">
            <a:solidFill>
              <a:srgbClr val="05023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ru-RU" sz="1800" b="1">
                <a:solidFill>
                  <a:srgbClr val="000066"/>
                </a:solidFill>
                <a:latin typeface="Arial" charset="0"/>
              </a:rPr>
              <a:t>2-Технический специалист готовит резервную технику</a:t>
            </a:r>
          </a:p>
          <a:p>
            <a:pPr marL="228600" indent="-228600" algn="ctr"/>
            <a:r>
              <a:rPr lang="ru-RU" sz="1800" b="1">
                <a:solidFill>
                  <a:srgbClr val="FF0000"/>
                </a:solidFill>
                <a:latin typeface="Arial" charset="0"/>
              </a:rPr>
              <a:t> (приносит к двери аудитории, в которой технические проблемы)</a:t>
            </a:r>
            <a:endParaRPr lang="ru-RU" sz="18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46802" name="Rectangle 7"/>
          <p:cNvSpPr>
            <a:spLocks noChangeArrowheads="1"/>
          </p:cNvSpPr>
          <p:nvPr/>
        </p:nvSpPr>
        <p:spPr bwMode="auto">
          <a:xfrm>
            <a:off x="3320112" y="5918257"/>
            <a:ext cx="5545138" cy="854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5023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ru-RU" sz="1600" b="1" dirty="0">
                <a:solidFill>
                  <a:srgbClr val="000066"/>
                </a:solidFill>
                <a:latin typeface="Arial" charset="0"/>
              </a:rPr>
              <a:t>Резервную технику нужно распределить в коридорах, чтобы </a:t>
            </a:r>
          </a:p>
          <a:p>
            <a:pPr marL="228600" indent="-228600" algn="ctr"/>
            <a:r>
              <a:rPr lang="ru-RU" sz="1600" b="1" dirty="0">
                <a:solidFill>
                  <a:srgbClr val="A81E10"/>
                </a:solidFill>
                <a:latin typeface="Arial" charset="0"/>
              </a:rPr>
              <a:t>не терять драгоценного </a:t>
            </a:r>
            <a:r>
              <a:rPr lang="ru-RU" sz="1600" b="1" dirty="0" smtClean="0">
                <a:solidFill>
                  <a:srgbClr val="A81E10"/>
                </a:solidFill>
                <a:latin typeface="Arial" charset="0"/>
              </a:rPr>
              <a:t>времени на передвижение</a:t>
            </a:r>
            <a:endParaRPr lang="ru-RU" sz="1600" b="1" dirty="0">
              <a:solidFill>
                <a:srgbClr val="A81E10"/>
              </a:solidFill>
              <a:latin typeface="Arial" charset="0"/>
            </a:endParaRPr>
          </a:p>
        </p:txBody>
      </p:sp>
      <p:pic>
        <p:nvPicPr>
          <p:cNvPr id="20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вправо 16"/>
          <p:cNvSpPr>
            <a:spLocks noChangeArrowheads="1"/>
          </p:cNvSpPr>
          <p:nvPr/>
        </p:nvSpPr>
        <p:spPr bwMode="auto">
          <a:xfrm rot="5400000">
            <a:off x="1540809" y="4678538"/>
            <a:ext cx="453963" cy="725401"/>
          </a:xfrm>
          <a:prstGeom prst="rightArrow">
            <a:avLst>
              <a:gd name="adj1" fmla="val 50000"/>
              <a:gd name="adj2" fmla="val 17296"/>
            </a:avLst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EF593-5675-4D1F-848C-3281F844581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ru-RU" sz="2400" b="1" dirty="0" smtClean="0"/>
              <a:t>Памятка </a:t>
            </a:r>
            <a:r>
              <a:rPr lang="ru-RU" sz="2400" b="1" dirty="0"/>
              <a:t>телефонов «горячих линий</a:t>
            </a:r>
            <a:r>
              <a:rPr lang="ru-RU" sz="2400" b="1" dirty="0" smtClean="0"/>
              <a:t>» в штабе ППЭ </a:t>
            </a:r>
            <a:endParaRPr lang="ru-RU" sz="2400" b="1" dirty="0"/>
          </a:p>
          <a:p>
            <a:pPr algn="r">
              <a:defRPr/>
            </a:pPr>
            <a:endParaRPr lang="ru-RU" altLang="ru-RU" sz="2400" b="1" dirty="0">
              <a:solidFill>
                <a:srgbClr val="18396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flowChartProcess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Сначала звоним на телефоны РЕГИОНАЛЬНЫЕ </a:t>
            </a:r>
            <a:endParaRPr lang="ru-RU" sz="2400" b="1" dirty="0"/>
          </a:p>
        </p:txBody>
      </p:sp>
      <p:pic>
        <p:nvPicPr>
          <p:cNvPr id="5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25537"/>
            <a:ext cx="9143999" cy="573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27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1025"/>
            <a:ext cx="4086225" cy="295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0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4" y="1340768"/>
            <a:ext cx="4302571" cy="259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1" name="AutoShape 5"/>
          <p:cNvSpPr>
            <a:spLocks noChangeArrowheads="1"/>
          </p:cNvSpPr>
          <p:nvPr/>
        </p:nvSpPr>
        <p:spPr bwMode="auto">
          <a:xfrm>
            <a:off x="0" y="514350"/>
            <a:ext cx="9144000" cy="5540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FFFFFF"/>
                </a:solidFill>
                <a:cs typeface="Times New Roman" panose="02020603050405020304" pitchFamily="18" charset="0"/>
              </a:rPr>
              <a:t>Важное на инструктаже участников !!!!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5732462" y="1639430"/>
            <a:ext cx="1944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Calibri" panose="020F0502020204030204"/>
                <a:cs typeface="+mn-cs"/>
              </a:rPr>
              <a:t>КИМ</a:t>
            </a: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1201513" y="2070061"/>
            <a:ext cx="2349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Calibri" panose="020F0502020204030204"/>
                <a:cs typeface="+mn-cs"/>
              </a:rPr>
              <a:t>Контрольный лист (КЛ)</a:t>
            </a:r>
          </a:p>
        </p:txBody>
      </p:sp>
      <p:pic>
        <p:nvPicPr>
          <p:cNvPr id="222215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3748088"/>
            <a:ext cx="260984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164388" y="4083051"/>
            <a:ext cx="16560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Calibri" panose="020F0502020204030204"/>
                <a:cs typeface="+mn-cs"/>
              </a:rPr>
              <a:t>Бланк регистрации (БР)</a:t>
            </a:r>
          </a:p>
        </p:txBody>
      </p:sp>
      <p:sp>
        <p:nvSpPr>
          <p:cNvPr id="4" name="Овал 3"/>
          <p:cNvSpPr/>
          <p:nvPr/>
        </p:nvSpPr>
        <p:spPr>
          <a:xfrm>
            <a:off x="8558212" y="1340768"/>
            <a:ext cx="406275" cy="1296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24075" y="3141663"/>
            <a:ext cx="1854200" cy="3905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050282" y="2143609"/>
            <a:ext cx="4507929" cy="11742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835150" y="3573463"/>
            <a:ext cx="2152650" cy="32385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11674" y="4105266"/>
            <a:ext cx="868438" cy="28085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cxnSp>
        <p:nvCxnSpPr>
          <p:cNvPr id="16" name="Прямая со стрелкой 15"/>
          <p:cNvCxnSpPr>
            <a:cxnSpLocks noChangeShapeType="1"/>
            <a:stCxn id="10" idx="6"/>
            <a:endCxn id="14" idx="1"/>
          </p:cNvCxnSpPr>
          <p:nvPr/>
        </p:nvCxnSpPr>
        <p:spPr bwMode="auto">
          <a:xfrm>
            <a:off x="3987800" y="3735388"/>
            <a:ext cx="851054" cy="411008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 type="triangle" w="med" len="med"/>
          </a:ln>
        </p:spPr>
      </p:cxn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9300" y="1114271"/>
            <a:ext cx="47339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Инструктаж </a:t>
            </a:r>
            <a:r>
              <a:rPr lang="ru-RU" sz="1800" b="1" dirty="0" smtClean="0">
                <a:solidFill>
                  <a:srgbClr val="FF0000"/>
                </a:solidFill>
                <a:latin typeface="Calibri" panose="020F0502020204030204"/>
                <a:cs typeface="+mn-cs"/>
              </a:rPr>
              <a:t>читают </a:t>
            </a:r>
            <a:r>
              <a:rPr lang="ru-RU" sz="1800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выразительно и четко,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с указанием к действию.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Комплектность проверяют участники ЕГЭ.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183962"/>
                </a:solidFill>
              </a:rPr>
              <a:t>НА ЭТАПЕ НАЧАЛА </a:t>
            </a:r>
            <a:r>
              <a:rPr lang="ru-RU" sz="2400" b="1" kern="0" dirty="0">
                <a:solidFill>
                  <a:srgbClr val="183962"/>
                </a:solidFill>
              </a:rPr>
              <a:t>ЭКЗАМЕНА</a:t>
            </a:r>
            <a:endParaRPr lang="ru-RU" altLang="ru-RU" sz="2400" b="1" kern="0" dirty="0">
              <a:solidFill>
                <a:srgbClr val="183962"/>
              </a:solidFill>
            </a:endParaRPr>
          </a:p>
        </p:txBody>
      </p:sp>
      <p:pic>
        <p:nvPicPr>
          <p:cNvPr id="18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5" r:link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5517232"/>
            <a:ext cx="437502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Если расхождение хоть в одной цифре – </a:t>
            </a:r>
            <a:r>
              <a:rPr lang="ru-RU" sz="2000" b="1" dirty="0" smtClean="0"/>
              <a:t>замена комплекта полностью</a:t>
            </a:r>
            <a:r>
              <a:rPr lang="ru-RU" sz="2000" dirty="0" smtClean="0"/>
              <a:t>. Зовут члена ГЭК и печатают новый комплект.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183962"/>
                </a:solidFill>
              </a:rPr>
              <a:t>НА ЭТАПЕ НАЧАЛА </a:t>
            </a:r>
            <a:r>
              <a:rPr lang="ru-RU" sz="2400" b="1" kern="0" dirty="0">
                <a:solidFill>
                  <a:srgbClr val="183962"/>
                </a:solidFill>
              </a:rPr>
              <a:t>ЭКЗАМЕНА</a:t>
            </a:r>
            <a:endParaRPr lang="ru-RU" altLang="ru-RU" sz="2400" b="1" kern="0" dirty="0">
              <a:solidFill>
                <a:srgbClr val="183962"/>
              </a:solidFill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509451"/>
            <a:ext cx="9144000" cy="5032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sz="2400" b="1" kern="0" dirty="0" smtClean="0">
                <a:solidFill>
                  <a:prstClr val="white"/>
                </a:solidFill>
              </a:rPr>
              <a:t>Необходимо контролировать (закрепленные аудитории)</a:t>
            </a:r>
          </a:p>
        </p:txBody>
      </p:sp>
      <p:pic>
        <p:nvPicPr>
          <p:cNvPr id="4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827584" y="1124744"/>
            <a:ext cx="2663825" cy="15875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ru-RU" sz="1600" b="1" dirty="0">
                <a:solidFill>
                  <a:srgbClr val="000000"/>
                </a:solidFill>
              </a:rPr>
              <a:t>Организатор,</a:t>
            </a:r>
          </a:p>
          <a:p>
            <a:pPr marL="228600" indent="-228600" algn="ctr"/>
            <a:r>
              <a:rPr lang="ru-RU" sz="1600" b="1" dirty="0">
                <a:solidFill>
                  <a:srgbClr val="000000"/>
                </a:solidFill>
              </a:rPr>
              <a:t>ответственный за </a:t>
            </a:r>
          </a:p>
          <a:p>
            <a:pPr marL="228600" indent="-228600" algn="ctr"/>
            <a:r>
              <a:rPr lang="ru-RU" sz="1600" b="1" dirty="0">
                <a:solidFill>
                  <a:srgbClr val="000000"/>
                </a:solidFill>
              </a:rPr>
              <a:t>комплектование ЭМ:</a:t>
            </a:r>
            <a:r>
              <a:rPr lang="ru-RU" sz="1600" b="1" dirty="0"/>
              <a:t> </a:t>
            </a:r>
          </a:p>
          <a:p>
            <a:pPr marL="228600" indent="-228600" algn="ctr"/>
            <a:r>
              <a:rPr lang="ru-RU" sz="1600" b="1" dirty="0"/>
              <a:t>проверяет качество </a:t>
            </a:r>
          </a:p>
          <a:p>
            <a:pPr marL="228600" indent="-228600" algn="ctr"/>
            <a:r>
              <a:rPr lang="ru-RU" sz="1600" b="1" dirty="0"/>
              <a:t>печати </a:t>
            </a:r>
            <a:r>
              <a:rPr lang="ru-RU" sz="1600" b="1" dirty="0">
                <a:solidFill>
                  <a:srgbClr val="C51F03"/>
                </a:solidFill>
              </a:rPr>
              <a:t>контрольного </a:t>
            </a:r>
          </a:p>
          <a:p>
            <a:pPr marL="228600" indent="-228600" algn="ctr"/>
            <a:r>
              <a:rPr lang="ru-RU" sz="1600" b="1" dirty="0">
                <a:solidFill>
                  <a:srgbClr val="C51F03"/>
                </a:solidFill>
              </a:rPr>
              <a:t>листа</a:t>
            </a:r>
            <a:r>
              <a:rPr lang="ru-RU" sz="1600" b="1" dirty="0"/>
              <a:t> (он </a:t>
            </a:r>
            <a:r>
              <a:rPr lang="ru-RU" sz="1600" b="1" dirty="0">
                <a:solidFill>
                  <a:srgbClr val="CC0000"/>
                </a:solidFill>
              </a:rPr>
              <a:t>последний</a:t>
            </a:r>
            <a:r>
              <a:rPr lang="ru-RU" sz="1600" b="1" dirty="0"/>
              <a:t>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20"/>
          <p:cNvSpPr>
            <a:spLocks noChangeArrowheads="1"/>
          </p:cNvSpPr>
          <p:nvPr/>
        </p:nvSpPr>
        <p:spPr bwMode="auto">
          <a:xfrm>
            <a:off x="7023104" y="1134791"/>
            <a:ext cx="1811111" cy="1587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600" b="1" dirty="0">
                <a:solidFill>
                  <a:srgbClr val="000000"/>
                </a:solidFill>
              </a:rPr>
              <a:t>Качественный комплект размещается на столе, некачественный </a:t>
            </a:r>
            <a:r>
              <a:rPr lang="ru-RU" altLang="ru-RU" sz="1600" b="1" dirty="0">
                <a:solidFill>
                  <a:srgbClr val="CC0000"/>
                </a:solidFill>
              </a:rPr>
              <a:t>откладывается</a:t>
            </a:r>
          </a:p>
        </p:txBody>
      </p:sp>
      <p:sp>
        <p:nvSpPr>
          <p:cNvPr id="8" name="Стрелка вправо 16"/>
          <p:cNvSpPr/>
          <p:nvPr/>
        </p:nvSpPr>
        <p:spPr>
          <a:xfrm>
            <a:off x="263212" y="1412776"/>
            <a:ext cx="504825" cy="864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16"/>
          <p:cNvSpPr/>
          <p:nvPr/>
        </p:nvSpPr>
        <p:spPr>
          <a:xfrm>
            <a:off x="272827" y="1412776"/>
            <a:ext cx="504825" cy="864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16"/>
          <p:cNvSpPr/>
          <p:nvPr/>
        </p:nvSpPr>
        <p:spPr>
          <a:xfrm>
            <a:off x="6372200" y="1304763"/>
            <a:ext cx="504825" cy="1080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6"/>
          <p:cNvSpPr/>
          <p:nvPr/>
        </p:nvSpPr>
        <p:spPr>
          <a:xfrm>
            <a:off x="3629820" y="1304763"/>
            <a:ext cx="504825" cy="1080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280724" y="1136129"/>
            <a:ext cx="1923252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ru-RU" sz="1600" b="1" dirty="0" smtClean="0">
                <a:solidFill>
                  <a:srgbClr val="800000"/>
                </a:solidFill>
              </a:rPr>
              <a:t>Листы </a:t>
            </a:r>
            <a:r>
              <a:rPr lang="ru-RU" sz="1600" b="1" dirty="0">
                <a:solidFill>
                  <a:srgbClr val="800000"/>
                </a:solidFill>
              </a:rPr>
              <a:t>ЭМ не перелистывать, не пересчитывать </a:t>
            </a:r>
          </a:p>
          <a:p>
            <a:pPr marL="228600" indent="-228600" algn="ctr"/>
            <a:r>
              <a:rPr lang="ru-RU" sz="1800" b="1" dirty="0" smtClean="0">
                <a:solidFill>
                  <a:srgbClr val="800000"/>
                </a:solidFill>
              </a:rPr>
              <a:t>   не </a:t>
            </a:r>
            <a:r>
              <a:rPr lang="ru-RU" sz="1800" b="1" dirty="0">
                <a:solidFill>
                  <a:srgbClr val="800000"/>
                </a:solidFill>
              </a:rPr>
              <a:t>терять время</a:t>
            </a:r>
            <a:r>
              <a:rPr lang="ru-RU" sz="1800" b="1" dirty="0" smtClean="0">
                <a:solidFill>
                  <a:srgbClr val="800000"/>
                </a:solidFill>
              </a:rPr>
              <a:t>!</a:t>
            </a:r>
            <a:endParaRPr lang="ru-RU" sz="1800" b="1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611560" y="4315579"/>
            <a:ext cx="8006631" cy="620712"/>
          </a:xfrm>
          <a:prstGeom prst="rect">
            <a:avLst/>
          </a:prstGeom>
          <a:solidFill>
            <a:srgbClr val="00743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Отправьте статус «Экзамен успешно  начался»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не позднее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11:00</a:t>
            </a:r>
            <a:endParaRPr lang="ru-RU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67544" y="2858497"/>
            <a:ext cx="8366671" cy="132343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ru-RU" sz="2000" b="1" dirty="0">
                <a:solidFill>
                  <a:srgbClr val="C00000"/>
                </a:solidFill>
              </a:rPr>
              <a:t>Следим за качеством инструктажа, </a:t>
            </a:r>
            <a:r>
              <a:rPr lang="ru-RU" sz="2000" b="1" dirty="0" smtClean="0">
                <a:solidFill>
                  <a:srgbClr val="C00000"/>
                </a:solidFill>
              </a:rPr>
              <a:t>подсказываем </a:t>
            </a:r>
            <a:r>
              <a:rPr lang="ru-RU" sz="2000" b="1" dirty="0">
                <a:solidFill>
                  <a:srgbClr val="C00000"/>
                </a:solidFill>
              </a:rPr>
              <a:t>жестами вне зоны </a:t>
            </a:r>
            <a:r>
              <a:rPr lang="ru-RU" sz="2000" b="1" dirty="0" smtClean="0">
                <a:solidFill>
                  <a:srgbClr val="C00000"/>
                </a:solidFill>
              </a:rPr>
              <a:t>видеокамер </a:t>
            </a:r>
            <a:r>
              <a:rPr lang="ru-RU" sz="2000" b="1" dirty="0">
                <a:solidFill>
                  <a:srgbClr val="C00000"/>
                </a:solidFill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</a:rPr>
              <a:t>недочеты: </a:t>
            </a:r>
          </a:p>
          <a:p>
            <a:pPr marL="228600" indent="-228600" algn="ctr"/>
            <a:r>
              <a:rPr lang="ru-RU" sz="2000" b="1" dirty="0" smtClean="0">
                <a:solidFill>
                  <a:srgbClr val="C00000"/>
                </a:solidFill>
              </a:rPr>
              <a:t>говорить громче, встать </a:t>
            </a:r>
            <a:r>
              <a:rPr lang="ru-RU" sz="2000" b="1" dirty="0">
                <a:solidFill>
                  <a:srgbClr val="C00000"/>
                </a:solidFill>
              </a:rPr>
              <a:t>в нужное </a:t>
            </a:r>
            <a:r>
              <a:rPr lang="ru-RU" sz="2000" b="1" dirty="0" smtClean="0">
                <a:solidFill>
                  <a:srgbClr val="C00000"/>
                </a:solidFill>
              </a:rPr>
              <a:t>место </a:t>
            </a:r>
            <a:r>
              <a:rPr lang="ru-RU" sz="2000" b="1" dirty="0">
                <a:solidFill>
                  <a:srgbClr val="C00000"/>
                </a:solidFill>
              </a:rPr>
              <a:t>(И), следить за временем, </a:t>
            </a:r>
            <a:r>
              <a:rPr lang="ru-RU" sz="2000" b="1" dirty="0" smtClean="0">
                <a:solidFill>
                  <a:srgbClr val="C00000"/>
                </a:solidFill>
              </a:rPr>
              <a:t>обратить </a:t>
            </a:r>
            <a:r>
              <a:rPr lang="ru-RU" sz="2000" b="1" dirty="0">
                <a:solidFill>
                  <a:srgbClr val="C00000"/>
                </a:solidFill>
              </a:rPr>
              <a:t>внимание на кого-то/что-то и </a:t>
            </a:r>
            <a:r>
              <a:rPr lang="ru-RU" sz="2000" b="1" dirty="0" smtClean="0">
                <a:solidFill>
                  <a:srgbClr val="C00000"/>
                </a:solidFill>
              </a:rPr>
              <a:t>т.п</a:t>
            </a:r>
            <a:r>
              <a:rPr lang="ru-RU" sz="20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31539" y="4936291"/>
            <a:ext cx="836667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Не допустить ошибок участников</a:t>
            </a:r>
            <a:r>
              <a:rPr lang="ru-RU" sz="1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!</a:t>
            </a:r>
            <a:endParaRPr lang="ru-RU" sz="18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ри </a:t>
            </a:r>
            <a:r>
              <a:rPr lang="ru-R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записи ответов на задания </a:t>
            </a:r>
            <a:r>
              <a:rPr lang="ru-RU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НЕЛЬЗЯ</a:t>
            </a:r>
            <a:r>
              <a:rPr lang="ru-R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 использовать оборотную сторону бланков. </a:t>
            </a:r>
            <a:r>
              <a:rPr lang="ru-RU" sz="1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Все </a:t>
            </a:r>
            <a:r>
              <a:rPr lang="ru-R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записи ведутся </a:t>
            </a:r>
            <a:r>
              <a:rPr lang="ru-RU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ТОЛЬКО</a:t>
            </a:r>
            <a:r>
              <a:rPr lang="ru-R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 на лицевой стороне. </a:t>
            </a:r>
            <a:r>
              <a:rPr lang="ru-RU" sz="1800" b="1" u="sng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Светлые ручки не допускать!</a:t>
            </a:r>
            <a:endParaRPr lang="ru-RU" sz="1800" u="sng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Записи на оборотной стороне </a:t>
            </a:r>
            <a:r>
              <a:rPr lang="ru-RU" sz="1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бланков </a:t>
            </a: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НЕ</a:t>
            </a:r>
            <a:r>
              <a:rPr lang="ru-RU" sz="1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проверяются, </a:t>
            </a:r>
            <a:r>
              <a:rPr lang="ru-R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КК </a:t>
            </a: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НЕ</a:t>
            </a:r>
            <a:r>
              <a:rPr lang="ru-RU" sz="1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рассматриваются </a:t>
            </a:r>
            <a:r>
              <a:rPr lang="ru-R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апелляции по вопросу записей на оборотной стороне </a:t>
            </a:r>
            <a:r>
              <a:rPr lang="ru-RU" sz="1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бланков.  </a:t>
            </a:r>
            <a:endParaRPr lang="ru-RU" sz="1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Нужно следить за участниками в </a:t>
            </a: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аудитории, напоминать им об этом.</a:t>
            </a:r>
            <a:endParaRPr lang="ru-RU" sz="1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6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183962"/>
                </a:solidFill>
              </a:rPr>
              <a:t>НА ЭТАПЕ ПРОВЕДЕНИЯ </a:t>
            </a:r>
            <a:r>
              <a:rPr lang="ru-RU" sz="2400" b="1" kern="0" dirty="0">
                <a:solidFill>
                  <a:srgbClr val="183962"/>
                </a:solidFill>
              </a:rPr>
              <a:t>ЭКЗАМЕНА</a:t>
            </a:r>
            <a:endParaRPr lang="ru-RU" altLang="ru-RU" sz="2400" b="1" kern="0" dirty="0">
              <a:solidFill>
                <a:srgbClr val="183962"/>
              </a:solidFill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509451"/>
            <a:ext cx="9144000" cy="5032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sz="2400" b="1" kern="0" dirty="0" smtClean="0">
                <a:solidFill>
                  <a:prstClr val="white"/>
                </a:solidFill>
              </a:rPr>
              <a:t>Соблюдение порядка в ППЭ</a:t>
            </a:r>
          </a:p>
        </p:txBody>
      </p:sp>
      <p:pic>
        <p:nvPicPr>
          <p:cNvPr id="4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2008" y="1057338"/>
            <a:ext cx="471601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rgbClr val="FF0000"/>
                </a:solidFill>
                <a:latin typeface="Calibri" panose="020F0502020204030204"/>
                <a:cs typeface="+mn-cs"/>
              </a:rPr>
              <a:t>ВАЖНО !!!!        </a:t>
            </a:r>
            <a:r>
              <a:rPr lang="ru-RU" sz="1600" b="1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Выход из аудитории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организатор в аудитории проверяет комплектность оставленных ЭМ (паспорт, ручки остаются на рабочем столе также); 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организатор в аудитории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передает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участника ЕГЭ организатору вне аудитории для сопровождения при перемещении по ППЭ.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 smtClean="0">
                <a:solidFill>
                  <a:srgbClr val="FF0000"/>
                </a:solidFill>
                <a:latin typeface="Calibri" panose="020F0502020204030204"/>
                <a:cs typeface="+mn-cs"/>
              </a:rPr>
              <a:t>ВАЖНО </a:t>
            </a:r>
            <a:r>
              <a:rPr lang="ru-RU" sz="1600" b="1" u="sng" dirty="0">
                <a:solidFill>
                  <a:srgbClr val="FF0000"/>
                </a:solidFill>
                <a:latin typeface="Calibri" panose="020F0502020204030204"/>
                <a:cs typeface="+mn-cs"/>
              </a:rPr>
              <a:t>!!!  </a:t>
            </a:r>
            <a:r>
              <a:rPr lang="ru-RU" sz="1600" b="1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форма ППЭ-12-04-МАШ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i="1" u="sng" dirty="0">
                <a:solidFill>
                  <a:srgbClr val="004C22"/>
                </a:solidFill>
                <a:latin typeface="Calibri" panose="020F0502020204030204"/>
                <a:cs typeface="+mn-cs"/>
              </a:rPr>
              <a:t>каждый выход 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участника ЕГЭ из аудитории фиксируется в ведомости;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если один и тот же участник выходит несколько раз, то </a:t>
            </a:r>
            <a:r>
              <a:rPr lang="ru-RU" sz="1600" b="1" i="1" u="sng" dirty="0">
                <a:solidFill>
                  <a:srgbClr val="004C22"/>
                </a:solidFill>
                <a:latin typeface="Calibri" panose="020F0502020204030204"/>
                <a:cs typeface="+mn-cs"/>
              </a:rPr>
              <a:t>каждый его выход 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фиксируется в новой строке ведомости;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машиночитаемая форма;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ключевые поля заполняются автоматически;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одна или несколько страниц на аудиторию;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ФИО прописью не распознается;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обрабатываются номер бланка регистрации и время входа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/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выхода.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rgbClr val="FF0000"/>
              </a:solidFill>
              <a:latin typeface="Calibri" panose="020F050202020403020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libri" panose="020F0502020204030204"/>
                <a:cs typeface="+mn-cs"/>
              </a:rPr>
              <a:t>Нужно заполнять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печатными буквами </a:t>
            </a:r>
            <a:endParaRPr lang="ru-RU" sz="1600" b="1" dirty="0" smtClean="0">
              <a:solidFill>
                <a:srgbClr val="FF0000"/>
              </a:solidFill>
              <a:latin typeface="Calibri" panose="020F050202020403020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libri" panose="020F0502020204030204"/>
                <a:cs typeface="+mn-cs"/>
              </a:rPr>
              <a:t>по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образцу заполнения бланков.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1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42851"/>
            <a:ext cx="4244528" cy="57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7541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C:\Users\ekaselez\Desktop\Бланки ЕГЭ 2019_последний вариант\p03-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" y="1104418"/>
            <a:ext cx="4269065" cy="570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34498" name="AutoShape 5"/>
          <p:cNvSpPr>
            <a:spLocks noChangeArrowheads="1"/>
          </p:cNvSpPr>
          <p:nvPr/>
        </p:nvSpPr>
        <p:spPr bwMode="auto">
          <a:xfrm>
            <a:off x="0" y="531019"/>
            <a:ext cx="9144000" cy="551656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FFFFFF"/>
                </a:solidFill>
                <a:cs typeface="Times New Roman" panose="02020603050405020304" pitchFamily="18" charset="0"/>
              </a:rPr>
              <a:t>Правила «привязки» ДБО № </a:t>
            </a:r>
            <a:r>
              <a:rPr lang="ru-RU" sz="32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2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813550" y="33020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3131840" y="1110457"/>
            <a:ext cx="569913" cy="50323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170612" y="1227687"/>
            <a:ext cx="29733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libri" panose="020F0502020204030204"/>
                <a:cs typeface="+mn-cs"/>
              </a:rPr>
              <a:t>Работают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только на лицевой стороне бланков и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Z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/>
                <a:cs typeface="+mn-cs"/>
              </a:rPr>
              <a:t>ставят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только на лицевой стороне!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endParaRPr lang="ru-RU" sz="2000" b="1" u="sng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183962"/>
                </a:solidFill>
              </a:rPr>
              <a:t>НА ЭТАПЕ ПРОВЕДЕНИЯ </a:t>
            </a:r>
            <a:r>
              <a:rPr lang="ru-RU" sz="2400" b="1" kern="0" dirty="0">
                <a:solidFill>
                  <a:srgbClr val="183962"/>
                </a:solidFill>
              </a:rPr>
              <a:t>ЭКЗАМЕНА</a:t>
            </a:r>
            <a:endParaRPr lang="ru-RU" altLang="ru-RU" sz="2400" b="1" kern="0" dirty="0">
              <a:solidFill>
                <a:srgbClr val="183962"/>
              </a:solidFill>
            </a:endParaRPr>
          </a:p>
        </p:txBody>
      </p:sp>
      <p:pic>
        <p:nvPicPr>
          <p:cNvPr id="17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170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ekaselez\Desktop\Бланки ЕГЭ 2019_последний вариант\p04-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63994"/>
            <a:ext cx="4258759" cy="61335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Овал 17"/>
          <p:cNvSpPr/>
          <p:nvPr/>
        </p:nvSpPr>
        <p:spPr>
          <a:xfrm>
            <a:off x="5283676" y="2263994"/>
            <a:ext cx="546886" cy="50323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059832" y="2767232"/>
            <a:ext cx="2376264" cy="4286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28" name="Рисунок 27" descr="C:\Users\ekaselez\Desktop\Бланки ЕГЭ 2019_последний вариант\p05-0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3494386"/>
            <a:ext cx="4695403" cy="674186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Овал 18"/>
          <p:cNvSpPr/>
          <p:nvPr/>
        </p:nvSpPr>
        <p:spPr>
          <a:xfrm>
            <a:off x="7753674" y="4105933"/>
            <a:ext cx="690562" cy="47625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68003" y="4426249"/>
            <a:ext cx="1517203" cy="511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4660516" y="3195857"/>
            <a:ext cx="549405" cy="12010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2400" b="1" dirty="0" smtClean="0">
                <a:solidFill>
                  <a:srgbClr val="183962"/>
                </a:solidFill>
                <a:cs typeface="Times New Roman" panose="02020603050405020304" pitchFamily="18" charset="0"/>
              </a:rPr>
              <a:t>НА ЭТАПЕ ПРОВЕДЕНИЯ </a:t>
            </a:r>
            <a:r>
              <a:rPr lang="ru-RU" sz="2400" b="1" dirty="0">
                <a:solidFill>
                  <a:srgbClr val="183962"/>
                </a:solidFill>
                <a:cs typeface="Times New Roman" panose="02020603050405020304" pitchFamily="18" charset="0"/>
              </a:rPr>
              <a:t>ЭКЗАМЕНА</a:t>
            </a:r>
            <a:endParaRPr lang="ru-RU" altLang="ru-RU" sz="2400" b="1" dirty="0">
              <a:solidFill>
                <a:srgbClr val="183962"/>
              </a:solidFill>
              <a:cs typeface="Times New Roman" panose="02020603050405020304" pitchFamily="18" charset="0"/>
            </a:endParaRPr>
          </a:p>
        </p:txBody>
      </p:sp>
      <p:sp>
        <p:nvSpPr>
          <p:cNvPr id="231426" name="AutoShape 5"/>
          <p:cNvSpPr>
            <a:spLocks noChangeArrowheads="1"/>
          </p:cNvSpPr>
          <p:nvPr/>
        </p:nvSpPr>
        <p:spPr bwMode="auto">
          <a:xfrm>
            <a:off x="0" y="541320"/>
            <a:ext cx="9144000" cy="576263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Действия руководителя ППЭ</a:t>
            </a:r>
          </a:p>
        </p:txBody>
      </p:sp>
      <p:sp>
        <p:nvSpPr>
          <p:cNvPr id="231427" name="Прямоугольник 8"/>
          <p:cNvSpPr>
            <a:spLocks noChangeArrowheads="1"/>
          </p:cNvSpPr>
          <p:nvPr/>
        </p:nvSpPr>
        <p:spPr bwMode="auto">
          <a:xfrm>
            <a:off x="179388" y="1268413"/>
            <a:ext cx="1296987" cy="863600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с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10:45 – 11.00</a:t>
            </a:r>
            <a:endParaRPr lang="ru-RU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1428" name="Rectangle 7"/>
          <p:cNvSpPr>
            <a:spLocks noChangeArrowheads="1"/>
          </p:cNvSpPr>
          <p:nvPr/>
        </p:nvSpPr>
        <p:spPr bwMode="auto">
          <a:xfrm>
            <a:off x="179388" y="6237288"/>
            <a:ext cx="3816350" cy="3651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01613" algn="l"/>
              </a:tabLst>
            </a:pPr>
            <a:r>
              <a:rPr lang="ru-RU" sz="1600" b="1"/>
              <a:t>Упаковка ЭМ в Штабе ППЭ</a:t>
            </a:r>
          </a:p>
        </p:txBody>
      </p:sp>
      <p:sp>
        <p:nvSpPr>
          <p:cNvPr id="231429" name="Rectangle 8"/>
          <p:cNvSpPr>
            <a:spLocks noChangeArrowheads="1"/>
          </p:cNvSpPr>
          <p:nvPr/>
        </p:nvSpPr>
        <p:spPr bwMode="auto">
          <a:xfrm>
            <a:off x="1447800" y="1086823"/>
            <a:ext cx="288131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Руководство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  <a:p>
            <a:pPr marL="228600" indent="-228600" algn="ctr"/>
            <a:r>
              <a:rPr lang="ru-RU" sz="1600" b="1" dirty="0" smtClean="0"/>
              <a:t>действиями работников ППЭ на этапе</a:t>
            </a:r>
            <a:endParaRPr lang="ru-RU" sz="1600" b="1" dirty="0"/>
          </a:p>
          <a:p>
            <a:pPr marL="228600" indent="-228600" algn="ctr"/>
            <a:r>
              <a:rPr lang="ru-RU" sz="1600" b="1" dirty="0"/>
              <a:t>проведения экзамена</a:t>
            </a:r>
          </a:p>
        </p:txBody>
      </p:sp>
      <p:sp>
        <p:nvSpPr>
          <p:cNvPr id="231430" name="Прямоугольник 20"/>
          <p:cNvSpPr>
            <a:spLocks noChangeArrowheads="1"/>
          </p:cNvSpPr>
          <p:nvPr/>
        </p:nvSpPr>
        <p:spPr bwMode="auto">
          <a:xfrm>
            <a:off x="179388" y="2384822"/>
            <a:ext cx="3816350" cy="4318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/>
            <a:r>
              <a:rPr lang="ru-RU" altLang="ru-RU" sz="1400" b="1"/>
              <a:t>Работа системы ВН</a:t>
            </a:r>
          </a:p>
        </p:txBody>
      </p:sp>
      <p:sp>
        <p:nvSpPr>
          <p:cNvPr id="231431" name="Прямоугольник 22"/>
          <p:cNvSpPr>
            <a:spLocks noChangeArrowheads="1"/>
          </p:cNvSpPr>
          <p:nvPr/>
        </p:nvSpPr>
        <p:spPr bwMode="auto">
          <a:xfrm>
            <a:off x="179388" y="5013324"/>
            <a:ext cx="3816350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ru-RU" altLang="ru-RU" sz="1400" b="1"/>
              <a:t>Организация сканирования ЭМ в Штабе</a:t>
            </a:r>
          </a:p>
        </p:txBody>
      </p:sp>
      <p:sp>
        <p:nvSpPr>
          <p:cNvPr id="3" name="Стрелка вправо 16"/>
          <p:cNvSpPr>
            <a:spLocks noChangeArrowheads="1"/>
          </p:cNvSpPr>
          <p:nvPr/>
        </p:nvSpPr>
        <p:spPr bwMode="auto">
          <a:xfrm rot="5400000">
            <a:off x="6121991" y="5213143"/>
            <a:ext cx="838962" cy="720080"/>
          </a:xfrm>
          <a:prstGeom prst="rightArrow">
            <a:avLst>
              <a:gd name="adj1" fmla="val 50000"/>
              <a:gd name="adj2" fmla="val 21573"/>
            </a:avLst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rgbClr val="C000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1433" name="Прямоугольник 22"/>
          <p:cNvSpPr>
            <a:spLocks noChangeArrowheads="1"/>
          </p:cNvSpPr>
          <p:nvPr/>
        </p:nvSpPr>
        <p:spPr bwMode="auto">
          <a:xfrm>
            <a:off x="179388" y="3501232"/>
            <a:ext cx="3816350" cy="4318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altLang="ru-RU" sz="1400" b="1"/>
              <a:t>Процедура упаковки ЭМ в аудиториях</a:t>
            </a:r>
          </a:p>
        </p:txBody>
      </p:sp>
      <p:sp>
        <p:nvSpPr>
          <p:cNvPr id="231435" name="Rectangle 20"/>
          <p:cNvSpPr>
            <a:spLocks noChangeArrowheads="1"/>
          </p:cNvSpPr>
          <p:nvPr/>
        </p:nvSpPr>
        <p:spPr bwMode="auto">
          <a:xfrm>
            <a:off x="179388" y="2886255"/>
            <a:ext cx="3816350" cy="5461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/>
              <a:t>Процедура начала и завершения экзамена в аудиториях</a:t>
            </a:r>
            <a:endParaRPr lang="ru-RU" sz="1400" b="1"/>
          </a:p>
        </p:txBody>
      </p:sp>
      <p:sp>
        <p:nvSpPr>
          <p:cNvPr id="231436" name="Rectangle 21"/>
          <p:cNvSpPr>
            <a:spLocks noChangeArrowheads="1"/>
          </p:cNvSpPr>
          <p:nvPr/>
        </p:nvSpPr>
        <p:spPr bwMode="auto">
          <a:xfrm>
            <a:off x="179388" y="4003166"/>
            <a:ext cx="3816350" cy="95410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/>
              <a:t>Приёмка  ЭМ  из </a:t>
            </a:r>
            <a:r>
              <a:rPr lang="ru-RU" altLang="ru-RU" sz="1400" b="1" dirty="0" smtClean="0"/>
              <a:t>аудиторий</a:t>
            </a:r>
          </a:p>
          <a:p>
            <a:r>
              <a:rPr lang="ru-RU" altLang="ru-RU" sz="1400" b="1" dirty="0" smtClean="0"/>
              <a:t>(организаторы ждут в аудитории приглашения пройти в штаб, сами не выходят)</a:t>
            </a:r>
            <a:endParaRPr lang="ru-RU" altLang="ru-RU" sz="1400" b="1" dirty="0"/>
          </a:p>
        </p:txBody>
      </p:sp>
      <p:sp>
        <p:nvSpPr>
          <p:cNvPr id="231437" name="Прямоугольник 22"/>
          <p:cNvSpPr>
            <a:spLocks noChangeArrowheads="1"/>
          </p:cNvSpPr>
          <p:nvPr/>
        </p:nvSpPr>
        <p:spPr bwMode="auto">
          <a:xfrm>
            <a:off x="179388" y="5445125"/>
            <a:ext cx="3816350" cy="7207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altLang="ru-RU" sz="1400" b="1"/>
              <a:t>Передача журналов печати и </a:t>
            </a:r>
            <a:r>
              <a:rPr lang="ru-RU" altLang="ru-RU" sz="1400" b="1">
                <a:solidFill>
                  <a:srgbClr val="CC0000"/>
                </a:solidFill>
              </a:rPr>
              <a:t>статусов</a:t>
            </a:r>
            <a:r>
              <a:rPr lang="ru-RU" altLang="ru-RU" sz="1400" b="1"/>
              <a:t> о начале и завершении экзамена в ППЭ в систему мониторинга готовности ППЭ</a:t>
            </a:r>
          </a:p>
        </p:txBody>
      </p:sp>
      <p:sp>
        <p:nvSpPr>
          <p:cNvPr id="231438" name="Rectangle 24"/>
          <p:cNvSpPr>
            <a:spLocks noChangeArrowheads="1"/>
          </p:cNvSpPr>
          <p:nvPr/>
        </p:nvSpPr>
        <p:spPr bwMode="auto">
          <a:xfrm>
            <a:off x="5508625" y="1135641"/>
            <a:ext cx="273685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ru-RU" sz="2800" b="1" dirty="0">
                <a:solidFill>
                  <a:srgbClr val="CC0000"/>
                </a:solidFill>
                <a:latin typeface="Arial" charset="0"/>
              </a:rPr>
              <a:t>Отработка</a:t>
            </a:r>
            <a:r>
              <a:rPr lang="ru-RU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marL="228600" indent="-228600" algn="ctr"/>
            <a:r>
              <a:rPr lang="ru-RU" sz="1800" b="1" dirty="0"/>
              <a:t>меток </a:t>
            </a:r>
            <a:r>
              <a:rPr lang="ru-RU" sz="1800" b="1" dirty="0" smtClean="0"/>
              <a:t>онлайн наблюдателей</a:t>
            </a:r>
            <a:endParaRPr lang="ru-RU" sz="1800" b="1" dirty="0"/>
          </a:p>
        </p:txBody>
      </p:sp>
      <p:sp>
        <p:nvSpPr>
          <p:cNvPr id="231439" name="Прямоугольник 20"/>
          <p:cNvSpPr>
            <a:spLocks noChangeArrowheads="1"/>
          </p:cNvSpPr>
          <p:nvPr/>
        </p:nvSpPr>
        <p:spPr bwMode="auto">
          <a:xfrm>
            <a:off x="4500563" y="2384714"/>
            <a:ext cx="4391025" cy="4318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/>
            <a:r>
              <a:rPr lang="ru-RU" altLang="ru-RU" sz="1400" b="1"/>
              <a:t>Оперативное реагирование на метку</a:t>
            </a:r>
          </a:p>
        </p:txBody>
      </p:sp>
      <p:sp>
        <p:nvSpPr>
          <p:cNvPr id="231440" name="Прямоугольник 20"/>
          <p:cNvSpPr>
            <a:spLocks noChangeArrowheads="1"/>
          </p:cNvSpPr>
          <p:nvPr/>
        </p:nvSpPr>
        <p:spPr bwMode="auto">
          <a:xfrm>
            <a:off x="4500563" y="2886254"/>
            <a:ext cx="4391025" cy="133483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/>
            <a:r>
              <a:rPr lang="ru-RU" altLang="ru-RU" sz="1400" b="1" dirty="0"/>
              <a:t>Организация проверки замечаний и </a:t>
            </a:r>
          </a:p>
          <a:p>
            <a:pPr marL="228600" indent="-228600"/>
            <a:r>
              <a:rPr lang="ru-RU" altLang="ru-RU" sz="1400" b="1" dirty="0"/>
              <a:t>устранение недостатков </a:t>
            </a:r>
            <a:endParaRPr lang="ru-RU" altLang="ru-RU" sz="1400" b="1" dirty="0" smtClean="0"/>
          </a:p>
          <a:p>
            <a:pPr marL="228600" indent="-228600" algn="ctr"/>
            <a:r>
              <a:rPr lang="ru-RU" altLang="ru-RU" sz="1400" b="1" dirty="0" smtClean="0">
                <a:solidFill>
                  <a:srgbClr val="7030A0"/>
                </a:solidFill>
              </a:rPr>
              <a:t>(</a:t>
            </a:r>
            <a:r>
              <a:rPr lang="ru-RU" altLang="ru-RU" sz="2400" b="1" dirty="0">
                <a:solidFill>
                  <a:srgbClr val="7030A0"/>
                </a:solidFill>
              </a:rPr>
              <a:t>позвоните ответственному лицу МОН и МП КК</a:t>
            </a:r>
            <a:r>
              <a:rPr lang="ru-RU" altLang="ru-RU" sz="1400" b="1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231441" name="Прямоугольник 20"/>
          <p:cNvSpPr>
            <a:spLocks noChangeArrowheads="1"/>
          </p:cNvSpPr>
          <p:nvPr/>
        </p:nvSpPr>
        <p:spPr bwMode="auto">
          <a:xfrm>
            <a:off x="4500562" y="4333113"/>
            <a:ext cx="4391026" cy="7921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/>
            <a:r>
              <a:rPr lang="ru-RU" altLang="ru-RU" sz="1400" b="1" dirty="0"/>
              <a:t>Формулирование ответа с использованием </a:t>
            </a:r>
          </a:p>
          <a:p>
            <a:pPr marL="228600" indent="-228600"/>
            <a:r>
              <a:rPr lang="ru-RU" altLang="ru-RU" sz="1400" b="1" dirty="0"/>
              <a:t>шаблонов «Не подтвердилось», «Устранено»,</a:t>
            </a:r>
          </a:p>
          <a:p>
            <a:pPr marL="228600" indent="-228600"/>
            <a:r>
              <a:rPr lang="ru-RU" altLang="ru-RU" sz="1400" b="1" dirty="0"/>
              <a:t>«Участник предупреждён / удалён» </a:t>
            </a:r>
          </a:p>
        </p:txBody>
      </p:sp>
      <p:sp>
        <p:nvSpPr>
          <p:cNvPr id="231442" name="Прямоугольник 20"/>
          <p:cNvSpPr>
            <a:spLocks noChangeArrowheads="1"/>
          </p:cNvSpPr>
          <p:nvPr/>
        </p:nvSpPr>
        <p:spPr bwMode="auto">
          <a:xfrm>
            <a:off x="4473642" y="6021090"/>
            <a:ext cx="4391025" cy="5762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 algn="ctr"/>
            <a:r>
              <a:rPr lang="ru-RU" altLang="ru-RU" sz="1600" b="1" dirty="0">
                <a:solidFill>
                  <a:schemeClr val="bg1"/>
                </a:solidFill>
              </a:rPr>
              <a:t>Время отработки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метки </a:t>
            </a:r>
            <a:r>
              <a:rPr lang="ru-RU" altLang="ru-RU" sz="1600" b="1" dirty="0">
                <a:solidFill>
                  <a:schemeClr val="bg1"/>
                </a:solidFill>
              </a:rPr>
              <a:t>– 20 минут, </a:t>
            </a:r>
          </a:p>
          <a:p>
            <a:pPr marL="228600" indent="-228600" algn="ctr"/>
            <a:r>
              <a:rPr lang="ru-RU" altLang="ru-RU" sz="1600" b="1" dirty="0">
                <a:solidFill>
                  <a:schemeClr val="bg1"/>
                </a:solidFill>
              </a:rPr>
              <a:t>но не позднее  18.00 </a:t>
            </a:r>
          </a:p>
        </p:txBody>
      </p:sp>
      <p:pic>
        <p:nvPicPr>
          <p:cNvPr id="21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2400" b="1" dirty="0" smtClean="0">
                <a:solidFill>
                  <a:srgbClr val="183962"/>
                </a:solidFill>
                <a:cs typeface="Times New Roman" panose="02020603050405020304" pitchFamily="18" charset="0"/>
              </a:rPr>
              <a:t>НА ЭТАПЕ ПРОВЕДЕНИЯ </a:t>
            </a:r>
            <a:r>
              <a:rPr lang="ru-RU" sz="2400" b="1" dirty="0">
                <a:solidFill>
                  <a:srgbClr val="183962"/>
                </a:solidFill>
                <a:cs typeface="Times New Roman" panose="02020603050405020304" pitchFamily="18" charset="0"/>
              </a:rPr>
              <a:t>ЭКЗАМЕНА</a:t>
            </a:r>
            <a:endParaRPr lang="ru-RU" altLang="ru-RU" sz="2400" b="1" dirty="0">
              <a:solidFill>
                <a:srgbClr val="183962"/>
              </a:solidFill>
              <a:cs typeface="Times New Roman" panose="02020603050405020304" pitchFamily="18" charset="0"/>
            </a:endParaRPr>
          </a:p>
        </p:txBody>
      </p:sp>
      <p:sp>
        <p:nvSpPr>
          <p:cNvPr id="237570" name="AutoShape 5"/>
          <p:cNvSpPr>
            <a:spLocks noChangeArrowheads="1"/>
          </p:cNvSpPr>
          <p:nvPr/>
        </p:nvSpPr>
        <p:spPr bwMode="auto">
          <a:xfrm>
            <a:off x="9893" y="529399"/>
            <a:ext cx="9144000" cy="576263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Действия </a:t>
            </a:r>
            <a:r>
              <a:rPr lang="ru-RU" sz="1800" b="1" i="1">
                <a:solidFill>
                  <a:schemeClr val="bg1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члена ГЭК</a:t>
            </a:r>
          </a:p>
        </p:txBody>
      </p:sp>
      <p:sp>
        <p:nvSpPr>
          <p:cNvPr id="237571" name="Прямоугольник 8"/>
          <p:cNvSpPr>
            <a:spLocks noChangeArrowheads="1"/>
          </p:cNvSpPr>
          <p:nvPr/>
        </p:nvSpPr>
        <p:spPr bwMode="auto">
          <a:xfrm>
            <a:off x="179388" y="1268413"/>
            <a:ext cx="1296987" cy="863600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Arial" charset="0"/>
              </a:rPr>
              <a:t>с 10:45</a:t>
            </a:r>
          </a:p>
        </p:txBody>
      </p:sp>
      <p:sp>
        <p:nvSpPr>
          <p:cNvPr id="3" name="Стрелка вправо 16"/>
          <p:cNvSpPr>
            <a:spLocks noChangeArrowheads="1"/>
          </p:cNvSpPr>
          <p:nvPr/>
        </p:nvSpPr>
        <p:spPr bwMode="auto">
          <a:xfrm rot="5400000">
            <a:off x="2339132" y="1541733"/>
            <a:ext cx="503238" cy="1369268"/>
          </a:xfrm>
          <a:prstGeom prst="rightArrow">
            <a:avLst>
              <a:gd name="adj1" fmla="val 50000"/>
              <a:gd name="adj2" fmla="val 21478"/>
            </a:avLst>
          </a:prstGeom>
          <a:solidFill>
            <a:srgbClr val="FFFF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7573" name="Rectangle 6"/>
          <p:cNvSpPr>
            <a:spLocks noChangeArrowheads="1"/>
          </p:cNvSpPr>
          <p:nvPr/>
        </p:nvSpPr>
        <p:spPr bwMode="auto">
          <a:xfrm>
            <a:off x="1547813" y="1573213"/>
            <a:ext cx="7200900" cy="3651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01613" algn="l"/>
              </a:tabLst>
            </a:pPr>
            <a:r>
              <a:rPr lang="ru-RU" sz="1600" b="1"/>
              <a:t>За выполнением требований процедуры ЕГЭ и работы систем ВН</a:t>
            </a:r>
          </a:p>
        </p:txBody>
      </p:sp>
      <p:sp>
        <p:nvSpPr>
          <p:cNvPr id="237574" name="Rectangle 7"/>
          <p:cNvSpPr>
            <a:spLocks noChangeArrowheads="1"/>
          </p:cNvSpPr>
          <p:nvPr/>
        </p:nvSpPr>
        <p:spPr bwMode="auto">
          <a:xfrm>
            <a:off x="1547814" y="1125538"/>
            <a:ext cx="73088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Осуществляет </a:t>
            </a: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онтроль</a:t>
            </a: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37575" name="Прямоугольник 20"/>
          <p:cNvSpPr>
            <a:spLocks noChangeArrowheads="1"/>
          </p:cNvSpPr>
          <p:nvPr/>
        </p:nvSpPr>
        <p:spPr bwMode="auto">
          <a:xfrm>
            <a:off x="179388" y="2492375"/>
            <a:ext cx="4248596" cy="7921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/>
            <a:r>
              <a:rPr lang="ru-RU" altLang="ru-RU" sz="1400" b="1"/>
              <a:t>Принимает решение об </a:t>
            </a:r>
            <a:r>
              <a:rPr lang="ru-RU" altLang="ru-RU" sz="1400" b="1">
                <a:solidFill>
                  <a:srgbClr val="CC0000"/>
                </a:solidFill>
              </a:rPr>
              <a:t>удалении</a:t>
            </a:r>
            <a:r>
              <a:rPr lang="ru-RU" altLang="ru-RU" sz="1400" b="1"/>
              <a:t> участника </a:t>
            </a:r>
          </a:p>
          <a:p>
            <a:pPr marL="228600" indent="-228600"/>
            <a:r>
              <a:rPr lang="ru-RU" altLang="ru-RU" sz="1400" b="1"/>
              <a:t>ЕГЭ. Заполняет </a:t>
            </a:r>
            <a:r>
              <a:rPr lang="ru-RU" altLang="ru-RU" sz="1400" b="1">
                <a:solidFill>
                  <a:srgbClr val="CC0000"/>
                </a:solidFill>
              </a:rPr>
              <a:t>акт</a:t>
            </a:r>
            <a:r>
              <a:rPr lang="ru-RU" altLang="ru-RU" sz="1400" b="1"/>
              <a:t>, проверяет отметку в </a:t>
            </a:r>
          </a:p>
          <a:p>
            <a:pPr marL="228600" indent="-228600"/>
            <a:r>
              <a:rPr lang="ru-RU" altLang="ru-RU" sz="1400" b="1"/>
              <a:t>бланке регистрации</a:t>
            </a:r>
          </a:p>
        </p:txBody>
      </p:sp>
      <p:sp>
        <p:nvSpPr>
          <p:cNvPr id="237576" name="Прямоугольник 22"/>
          <p:cNvSpPr>
            <a:spLocks noChangeArrowheads="1"/>
          </p:cNvSpPr>
          <p:nvPr/>
        </p:nvSpPr>
        <p:spPr bwMode="auto">
          <a:xfrm>
            <a:off x="179388" y="3429000"/>
            <a:ext cx="4248596" cy="865188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ru-RU" altLang="ru-RU" sz="1400" b="1" dirty="0"/>
              <a:t>Контролирует </a:t>
            </a:r>
            <a:r>
              <a:rPr lang="ru-RU" altLang="ru-RU" sz="1400" b="1" dirty="0">
                <a:solidFill>
                  <a:srgbClr val="C42312"/>
                </a:solidFill>
              </a:rPr>
              <a:t>досрочное</a:t>
            </a:r>
            <a:r>
              <a:rPr lang="ru-RU" altLang="ru-RU" sz="1400" b="1" dirty="0"/>
              <a:t> </a:t>
            </a:r>
            <a:r>
              <a:rPr lang="ru-RU" altLang="ru-RU" sz="1400" b="1" dirty="0">
                <a:solidFill>
                  <a:srgbClr val="CC0000"/>
                </a:solidFill>
              </a:rPr>
              <a:t>завершение</a:t>
            </a:r>
            <a:r>
              <a:rPr lang="ru-RU" altLang="ru-RU" sz="1400" b="1" dirty="0"/>
              <a:t> экзамена участником ЕГЭ </a:t>
            </a:r>
            <a:r>
              <a:rPr lang="ru-RU" altLang="ru-RU" sz="1400" b="1" dirty="0">
                <a:solidFill>
                  <a:srgbClr val="CC0000"/>
                </a:solidFill>
              </a:rPr>
              <a:t>по состоянию здоровья</a:t>
            </a:r>
            <a:r>
              <a:rPr lang="ru-RU" altLang="ru-RU" sz="1400" b="1" dirty="0"/>
              <a:t> (в </a:t>
            </a:r>
            <a:r>
              <a:rPr lang="ru-RU" altLang="ru-RU" sz="1400" b="1" dirty="0" err="1"/>
              <a:t>мед.кабинете</a:t>
            </a:r>
            <a:r>
              <a:rPr lang="ru-RU" altLang="ru-RU" sz="1400" b="1" dirty="0"/>
              <a:t>). Заполняет </a:t>
            </a:r>
            <a:r>
              <a:rPr lang="ru-RU" altLang="ru-RU" sz="1400" b="1" dirty="0">
                <a:solidFill>
                  <a:srgbClr val="CC0000"/>
                </a:solidFill>
              </a:rPr>
              <a:t>акт</a:t>
            </a:r>
            <a:r>
              <a:rPr lang="ru-RU" altLang="ru-RU" sz="1400" b="1" dirty="0"/>
              <a:t>, проверяет отметку в бланке регистрации</a:t>
            </a:r>
          </a:p>
        </p:txBody>
      </p:sp>
      <p:sp>
        <p:nvSpPr>
          <p:cNvPr id="2" name="Стрелка вправо 16"/>
          <p:cNvSpPr>
            <a:spLocks noChangeArrowheads="1"/>
          </p:cNvSpPr>
          <p:nvPr/>
        </p:nvSpPr>
        <p:spPr bwMode="auto">
          <a:xfrm rot="5400000">
            <a:off x="6451985" y="1523081"/>
            <a:ext cx="488850" cy="1368501"/>
          </a:xfrm>
          <a:prstGeom prst="rightArrow">
            <a:avLst>
              <a:gd name="adj1" fmla="val 50000"/>
              <a:gd name="adj2" fmla="val 21573"/>
            </a:avLst>
          </a:prstGeom>
          <a:solidFill>
            <a:srgbClr val="FFFF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7578" name="Прямоугольник 22"/>
          <p:cNvSpPr>
            <a:spLocks noChangeArrowheads="1"/>
          </p:cNvSpPr>
          <p:nvPr/>
        </p:nvSpPr>
        <p:spPr bwMode="auto">
          <a:xfrm>
            <a:off x="179388" y="4437063"/>
            <a:ext cx="4248596" cy="10080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1400" b="1" dirty="0"/>
              <a:t>Принимает </a:t>
            </a:r>
            <a:r>
              <a:rPr lang="ru-RU" altLang="ru-RU" sz="1400" b="1" dirty="0">
                <a:solidFill>
                  <a:srgbClr val="C00000"/>
                </a:solidFill>
              </a:rPr>
              <a:t>по согласованию с председателем ГЭК </a:t>
            </a:r>
            <a:r>
              <a:rPr lang="ru-RU" altLang="ru-RU" sz="1400" b="1" dirty="0"/>
              <a:t>решение об остановке экзамена в ППЭ или отдельных аудиториях при сбоях системы ВН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237579" name="Rectangle 16"/>
          <p:cNvSpPr>
            <a:spLocks noChangeArrowheads="1"/>
          </p:cNvSpPr>
          <p:nvPr/>
        </p:nvSpPr>
        <p:spPr bwMode="auto">
          <a:xfrm>
            <a:off x="179388" y="5589588"/>
            <a:ext cx="4248596" cy="52322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/>
              <a:t>Принимает </a:t>
            </a:r>
            <a:r>
              <a:rPr lang="ru-RU" altLang="ru-RU" sz="1400" b="1">
                <a:solidFill>
                  <a:srgbClr val="CC0000"/>
                </a:solidFill>
              </a:rPr>
              <a:t>апелляции</a:t>
            </a:r>
            <a:r>
              <a:rPr lang="ru-RU" altLang="ru-RU" sz="1400" b="1"/>
              <a:t> по процедуре проведения экзамена</a:t>
            </a:r>
            <a:endParaRPr lang="ru-RU" sz="1400" b="1"/>
          </a:p>
        </p:txBody>
      </p:sp>
      <p:sp>
        <p:nvSpPr>
          <p:cNvPr id="237580" name="Rectangle 25"/>
          <p:cNvSpPr>
            <a:spLocks noChangeArrowheads="1"/>
          </p:cNvSpPr>
          <p:nvPr/>
        </p:nvSpPr>
        <p:spPr bwMode="auto">
          <a:xfrm>
            <a:off x="4679950" y="2492375"/>
            <a:ext cx="4211638" cy="50482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 b="1" dirty="0"/>
              <a:t>Сбор  и упаковку ЭМ, заполнение форм ППЭ  в аудиториях</a:t>
            </a:r>
          </a:p>
        </p:txBody>
      </p:sp>
      <p:sp>
        <p:nvSpPr>
          <p:cNvPr id="237581" name="Rectangle 48"/>
          <p:cNvSpPr>
            <a:spLocks noChangeArrowheads="1"/>
          </p:cNvSpPr>
          <p:nvPr/>
        </p:nvSpPr>
        <p:spPr bwMode="auto">
          <a:xfrm>
            <a:off x="4679951" y="3141663"/>
            <a:ext cx="4211638" cy="57467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 b="1"/>
              <a:t>Передачу  пакетов с ЭМ и форм ППЭ из аудиторий руководителю ППЭ в штабе </a:t>
            </a:r>
          </a:p>
        </p:txBody>
      </p:sp>
      <p:sp>
        <p:nvSpPr>
          <p:cNvPr id="237582" name="Rectangle 48"/>
          <p:cNvSpPr>
            <a:spLocks noChangeArrowheads="1"/>
          </p:cNvSpPr>
          <p:nvPr/>
        </p:nvSpPr>
        <p:spPr bwMode="auto">
          <a:xfrm>
            <a:off x="4679950" y="3860800"/>
            <a:ext cx="4211637" cy="28892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 b="1"/>
              <a:t>Сканирование ЭМ в штабе ППЭ</a:t>
            </a:r>
          </a:p>
        </p:txBody>
      </p:sp>
      <p:sp>
        <p:nvSpPr>
          <p:cNvPr id="237583" name="Rectangle 20"/>
          <p:cNvSpPr>
            <a:spLocks noChangeArrowheads="1"/>
          </p:cNvSpPr>
          <p:nvPr/>
        </p:nvSpPr>
        <p:spPr bwMode="auto">
          <a:xfrm>
            <a:off x="4679950" y="4292600"/>
            <a:ext cx="4211637" cy="7588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400" b="1" dirty="0"/>
              <a:t>Передачу журналов печати и </a:t>
            </a:r>
            <a:r>
              <a:rPr lang="ru-RU" altLang="ru-RU" sz="1400" b="1" dirty="0">
                <a:solidFill>
                  <a:srgbClr val="CC0000"/>
                </a:solidFill>
              </a:rPr>
              <a:t>статусов</a:t>
            </a:r>
            <a:r>
              <a:rPr lang="ru-RU" altLang="ru-RU" sz="1400" b="1" dirty="0"/>
              <a:t> о начале / завершении экзамена в ППЭ в систему мониторинга готовности ППЭ</a:t>
            </a:r>
          </a:p>
        </p:txBody>
      </p:sp>
      <p:sp>
        <p:nvSpPr>
          <p:cNvPr id="237585" name="Rectangle 48"/>
          <p:cNvSpPr>
            <a:spLocks noChangeArrowheads="1"/>
          </p:cNvSpPr>
          <p:nvPr/>
        </p:nvSpPr>
        <p:spPr bwMode="auto">
          <a:xfrm>
            <a:off x="4679950" y="5229225"/>
            <a:ext cx="4211638" cy="76517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 b="1"/>
              <a:t>Упаковку в секьюрпаки ВДП с ЭМ, формы ППЭ, диски с электронными КИМ</a:t>
            </a:r>
          </a:p>
        </p:txBody>
      </p:sp>
      <p:sp>
        <p:nvSpPr>
          <p:cNvPr id="237586" name="Rectangle 23"/>
          <p:cNvSpPr>
            <a:spLocks noChangeArrowheads="1"/>
          </p:cNvSpPr>
          <p:nvPr/>
        </p:nvSpPr>
        <p:spPr bwMode="auto">
          <a:xfrm>
            <a:off x="179388" y="6339959"/>
            <a:ext cx="871220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/>
              <a:t>Оказывает содействие руководителю ППЭ в решении нештатных ситуаций</a:t>
            </a:r>
            <a:endParaRPr lang="ru-RU" sz="1800" b="1" dirty="0"/>
          </a:p>
        </p:txBody>
      </p:sp>
      <p:pic>
        <p:nvPicPr>
          <p:cNvPr id="19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94" y="1019220"/>
            <a:ext cx="4211960" cy="5099671"/>
          </a:xfrm>
          <a:prstGeom prst="rect">
            <a:avLst/>
          </a:prstGeom>
        </p:spPr>
      </p:pic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183962"/>
                </a:solidFill>
              </a:rPr>
              <a:t>НА ЭТАПЕ ПРОВЕДЕНИЯ </a:t>
            </a:r>
            <a:r>
              <a:rPr lang="ru-RU" sz="2400" b="1" kern="0" dirty="0">
                <a:solidFill>
                  <a:srgbClr val="183962"/>
                </a:solidFill>
              </a:rPr>
              <a:t>ЭКЗАМЕНА</a:t>
            </a:r>
            <a:endParaRPr lang="ru-RU" altLang="ru-RU" sz="2400" b="1" kern="0" dirty="0">
              <a:solidFill>
                <a:srgbClr val="183962"/>
              </a:solidFill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509451"/>
            <a:ext cx="9144000" cy="5032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sz="2400" b="1" kern="0" dirty="0" smtClean="0">
                <a:solidFill>
                  <a:prstClr val="white"/>
                </a:solidFill>
              </a:rPr>
              <a:t>                                      Соблюдение порядка в ППЭ. Работа члена ГЭК.                                    </a:t>
            </a:r>
          </a:p>
        </p:txBody>
      </p:sp>
      <p:pic>
        <p:nvPicPr>
          <p:cNvPr id="4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6" y="1017880"/>
            <a:ext cx="3675760" cy="5085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7400" y="1700808"/>
            <a:ext cx="16585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АКТЫ составляются в двух экземплярах. Первый отдается «виновнику» составления акта. 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Второй -</a:t>
            </a:r>
          </a:p>
          <a:p>
            <a:pPr algn="ctr"/>
            <a:r>
              <a:rPr lang="ru-RU" sz="1800" b="1" u="sng" dirty="0" smtClean="0"/>
              <a:t>В ТОТ ЖЕ ДЕНЬ </a:t>
            </a:r>
            <a:r>
              <a:rPr lang="ru-RU" sz="1800" b="1" dirty="0" smtClean="0">
                <a:solidFill>
                  <a:srgbClr val="C00000"/>
                </a:solidFill>
              </a:rPr>
              <a:t>направляется в ГЭК и РЦОИ для учета при обработке работ.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62" y="1012689"/>
            <a:ext cx="1031776" cy="7738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85" y="6085381"/>
            <a:ext cx="1031776" cy="7738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56" y="6103064"/>
            <a:ext cx="1031776" cy="773832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8043" y="3861048"/>
            <a:ext cx="3774239" cy="576064"/>
          </a:xfrm>
          <a:prstGeom prst="ellipse">
            <a:avLst/>
          </a:prstGeom>
          <a:noFill/>
          <a:ln w="57150"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84380" y="3146841"/>
            <a:ext cx="3774239" cy="576064"/>
          </a:xfrm>
          <a:prstGeom prst="ellipse">
            <a:avLst/>
          </a:prstGeom>
          <a:noFill/>
          <a:ln w="57150"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3375" y="4010580"/>
            <a:ext cx="367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Подробно, понятно, со ссылкой на пункт Порядка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5916" y="3296374"/>
            <a:ext cx="2694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Подробно, понятно, без сокращений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2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800" b="1" dirty="0" smtClean="0">
                <a:solidFill>
                  <a:srgbClr val="183962"/>
                </a:solidFill>
              </a:rPr>
              <a:t>ОРГАНИЗАЦИЯ РАБОТЫ ППЭ</a:t>
            </a:r>
            <a:endParaRPr lang="ru-RU" altLang="ru-RU" sz="2800" b="1" dirty="0">
              <a:solidFill>
                <a:srgbClr val="183962"/>
              </a:solidFill>
            </a:endParaRPr>
          </a:p>
        </p:txBody>
      </p:sp>
      <p:sp>
        <p:nvSpPr>
          <p:cNvPr id="188418" name="AutoShape 5"/>
          <p:cNvSpPr>
            <a:spLocks noChangeArrowheads="1"/>
          </p:cNvSpPr>
          <p:nvPr/>
        </p:nvSpPr>
        <p:spPr bwMode="auto">
          <a:xfrm>
            <a:off x="0" y="549275"/>
            <a:ext cx="9144000" cy="7191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ПОДГОТОВКА ППЭ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5400000">
            <a:off x="1939144" y="-362421"/>
            <a:ext cx="5373216" cy="903649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23728" y="1409737"/>
            <a:ext cx="7020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Технические специалисты в ППЭ </a:t>
            </a:r>
            <a:r>
              <a:rPr lang="ru-RU" sz="1800" dirty="0" smtClean="0"/>
              <a:t>– 1 на 5 аудиторий (не менее 2-х)</a:t>
            </a:r>
          </a:p>
          <a:p>
            <a:r>
              <a:rPr lang="ru-RU" sz="1800" dirty="0" smtClean="0"/>
              <a:t>                                  Руководитель распределяет обязанности каждого, </a:t>
            </a:r>
          </a:p>
          <a:p>
            <a:r>
              <a:rPr lang="ru-RU" sz="1800" dirty="0" smtClean="0"/>
              <a:t>                                                 закрепляет за конкретными аудиториями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                              Назначает ответственного за </a:t>
            </a:r>
            <a:r>
              <a:rPr lang="ru-RU" sz="1800" dirty="0" err="1" smtClean="0"/>
              <a:t>видеорегистрацию</a:t>
            </a:r>
            <a:r>
              <a:rPr lang="ru-RU" sz="1800" dirty="0" smtClean="0"/>
              <a:t>,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                                     ответственного за сканирование материалов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1905" y="2461027"/>
            <a:ext cx="5076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Члены ГЭК </a:t>
            </a:r>
            <a:r>
              <a:rPr lang="ru-RU" sz="2000" dirty="0" smtClean="0"/>
              <a:t>обеспечивают контроль работы ППЭ. 1 на 5 аудиторий, но не менее 2-х.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елят аудитории между собой,</a:t>
            </a:r>
          </a:p>
          <a:p>
            <a:r>
              <a:rPr lang="ru-RU" sz="2000" dirty="0" smtClean="0"/>
              <a:t>Выбирают «главного», который в случае нештатной ситуации звонит по телефонам в Памятке.</a:t>
            </a:r>
          </a:p>
          <a:p>
            <a:r>
              <a:rPr lang="ru-RU" sz="2000" dirty="0" smtClean="0"/>
              <a:t>Выбирают ответственного за сканирование.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Проходят авторизацию ВСЕ не позднее 16.00 дня накануне экзамена.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872" y="5530545"/>
            <a:ext cx="5660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dirty="0" smtClean="0"/>
              <a:t>Руководитель ППЭ </a:t>
            </a:r>
            <a:r>
              <a:rPr lang="ru-RU" sz="1800" dirty="0" smtClean="0"/>
              <a:t>организует деятельность всех работников ППЭ.</a:t>
            </a:r>
          </a:p>
          <a:p>
            <a:pPr algn="r"/>
            <a:r>
              <a:rPr lang="ru-RU" sz="1800" dirty="0" smtClean="0"/>
              <a:t>Обеспечивает порядок в ППЭ.</a:t>
            </a:r>
          </a:p>
          <a:p>
            <a:pPr algn="r"/>
            <a:r>
              <a:rPr lang="ru-RU" sz="1800" dirty="0" smtClean="0"/>
              <a:t>Решает нештатные ситуации совместно с членом ГЭК.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62" y="5530545"/>
            <a:ext cx="1447306" cy="13593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20" y="2403585"/>
            <a:ext cx="3284984" cy="3284984"/>
          </a:xfrm>
          <a:prstGeom prst="rect">
            <a:avLst/>
          </a:prstGeom>
        </p:spPr>
      </p:pic>
      <p:pic>
        <p:nvPicPr>
          <p:cNvPr id="16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5" r:link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5" y="47309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1302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EF593-5675-4D1F-848C-3281F844581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95636" y="886847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Алгоритм действий при </a:t>
            </a:r>
            <a:endParaRPr lang="ru-RU" sz="3600" b="1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183962"/>
                </a:solidFill>
              </a:rPr>
              <a:t>НА ЭТАПЕ ПРОВЕДЕНИЯ </a:t>
            </a:r>
            <a:r>
              <a:rPr lang="ru-RU" sz="2400" b="1" kern="0" dirty="0">
                <a:solidFill>
                  <a:srgbClr val="183962"/>
                </a:solidFill>
              </a:rPr>
              <a:t>ЭКЗАМЕНА</a:t>
            </a:r>
            <a:endParaRPr lang="ru-RU" altLang="ru-RU" sz="2400" b="1" kern="0" dirty="0">
              <a:solidFill>
                <a:srgbClr val="183962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0" y="509133"/>
            <a:ext cx="9144000" cy="5032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sz="2400" b="1" kern="0" dirty="0" smtClean="0">
                <a:solidFill>
                  <a:prstClr val="white"/>
                </a:solidFill>
              </a:rPr>
              <a:t>                                      Соблюдение порядка в ППЭ. Работа члена ГЭК.                                    </a:t>
            </a:r>
          </a:p>
        </p:txBody>
      </p:sp>
      <p:pic>
        <p:nvPicPr>
          <p:cNvPr id="6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5400000">
            <a:off x="1888807" y="936779"/>
            <a:ext cx="550066" cy="173640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6311439" y="885695"/>
            <a:ext cx="587899" cy="176252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7504" y="2126182"/>
            <a:ext cx="4325756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УДАЛЕНИИ С ЭКЗАМЕНА</a:t>
            </a:r>
          </a:p>
          <a:p>
            <a:pPr algn="ctr"/>
            <a:endParaRPr lang="ru-RU" sz="1800" b="1" dirty="0" smtClean="0"/>
          </a:p>
          <a:p>
            <a:r>
              <a:rPr lang="ru-RU" sz="1800" dirty="0" smtClean="0"/>
              <a:t>1) </a:t>
            </a:r>
            <a:r>
              <a:rPr lang="ru-RU" sz="1800" b="1" dirty="0" smtClean="0"/>
              <a:t>Звонок представителю министерства (</a:t>
            </a:r>
            <a:r>
              <a:rPr lang="ru-RU" sz="1800" b="1" dirty="0" err="1" smtClean="0"/>
              <a:t>Гардымовой</a:t>
            </a:r>
            <a:r>
              <a:rPr lang="ru-RU" sz="1800" b="1" dirty="0" smtClean="0"/>
              <a:t> Р.А.)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2) Проведение расследования, сбор и оформление объяснительных организаторов, членов ГЭК, участника экзамена, общественных наблюдателей;</a:t>
            </a:r>
          </a:p>
          <a:p>
            <a:r>
              <a:rPr lang="ru-RU" sz="1800" dirty="0"/>
              <a:t>3</a:t>
            </a:r>
            <a:r>
              <a:rPr lang="ru-RU" sz="1800" dirty="0" smtClean="0"/>
              <a:t>) </a:t>
            </a:r>
            <a:r>
              <a:rPr lang="ru-RU" sz="1800" dirty="0"/>
              <a:t>Оформление в штабе ППЭ в зоне видимости камер акта об </a:t>
            </a:r>
            <a:r>
              <a:rPr lang="ru-RU" sz="1800" dirty="0" smtClean="0"/>
              <a:t>удалении в двух экземплярах (проверить наличие всех подписей в акте, ссылки на пункты Порядка при установлении факта нарушения);</a:t>
            </a:r>
          </a:p>
          <a:p>
            <a:r>
              <a:rPr lang="ru-RU" sz="1800" dirty="0" smtClean="0"/>
              <a:t>4) Вручение второго экземпляра акта участнику экзамена.</a:t>
            </a:r>
            <a:endParaRPr lang="ru-RU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602157" y="2131951"/>
            <a:ext cx="4392488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ДОСРОЧНОМ ЗАВЕРШЕНИИ ЭКЗАМЕНА по состоянию здоровья</a:t>
            </a:r>
          </a:p>
          <a:p>
            <a:r>
              <a:rPr lang="ru-RU" sz="1800" dirty="0" smtClean="0"/>
              <a:t>1) Организаторы сопровождают участника экзамена к медицинскому работнику;</a:t>
            </a:r>
          </a:p>
          <a:p>
            <a:r>
              <a:rPr lang="ru-RU" sz="1800" dirty="0" smtClean="0"/>
              <a:t>2) Медицинский работник оказывает помощь, в случае согласия участника досрочно завершить экзамен, приглашают члена ГЭК;</a:t>
            </a:r>
          </a:p>
          <a:p>
            <a:r>
              <a:rPr lang="ru-RU" sz="1800" dirty="0" smtClean="0"/>
              <a:t>3) </a:t>
            </a:r>
            <a:r>
              <a:rPr lang="ru-RU" sz="1800" b="1" dirty="0" smtClean="0"/>
              <a:t>Звонок представителю министерства (</a:t>
            </a:r>
            <a:r>
              <a:rPr lang="ru-RU" sz="1800" b="1" dirty="0" err="1" smtClean="0"/>
              <a:t>Гардымовой</a:t>
            </a:r>
            <a:r>
              <a:rPr lang="ru-RU" sz="1800" b="1" dirty="0" smtClean="0"/>
              <a:t> Р.А.);</a:t>
            </a:r>
          </a:p>
          <a:p>
            <a:r>
              <a:rPr lang="ru-RU" sz="1800" dirty="0"/>
              <a:t>4</a:t>
            </a:r>
            <a:r>
              <a:rPr lang="ru-RU" sz="1800" dirty="0" smtClean="0"/>
              <a:t>) Составление акта о досрочном завершении экзамена по объективным причинам (проверка наличия всех подписей, сигнального листа ССП); </a:t>
            </a:r>
          </a:p>
          <a:p>
            <a:r>
              <a:rPr lang="ru-RU" sz="1800" dirty="0" smtClean="0"/>
              <a:t>5) Вручение второго экземпляра участнику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1340112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0" y="533400"/>
            <a:ext cx="9144000" cy="5032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sz="2400" b="1" kern="0" dirty="0" smtClean="0">
                <a:solidFill>
                  <a:prstClr val="white"/>
                </a:solidFill>
              </a:rPr>
              <a:t>                                                                        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EF593-5675-4D1F-848C-3281F844581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461853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Нештатная ситуация – что это?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183962"/>
                </a:solidFill>
              </a:rPr>
              <a:t>В ДЕНЬ ПРОВЕДЕНИЯ </a:t>
            </a:r>
            <a:r>
              <a:rPr lang="ru-RU" sz="2400" b="1" kern="0" dirty="0">
                <a:solidFill>
                  <a:srgbClr val="183962"/>
                </a:solidFill>
              </a:rPr>
              <a:t>ЭКЗАМЕНА</a:t>
            </a:r>
            <a:endParaRPr lang="ru-RU" altLang="ru-RU" sz="2400" b="1" kern="0" dirty="0">
              <a:solidFill>
                <a:srgbClr val="183962"/>
              </a:solidFill>
            </a:endParaRPr>
          </a:p>
        </p:txBody>
      </p:sp>
      <p:pic>
        <p:nvPicPr>
          <p:cNvPr id="6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036638"/>
            <a:ext cx="6084168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Ситуации штатные</a:t>
            </a:r>
            <a:r>
              <a:rPr lang="ru-RU" sz="2800" dirty="0" smtClean="0"/>
              <a:t>: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Опоздание участника;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Дополнительная печать;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Замена брака или некомплекта ЭМ;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Досрочное завершение экзамена;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Удаление за нарушение Порядка.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1036638"/>
            <a:ext cx="3059832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браком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ечитаемый текст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нечитаемый штрих-код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бланках;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белых и черных полос, нарушающих целостность текста.</a:t>
            </a:r>
          </a:p>
          <a:p>
            <a:pPr marL="342900" indent="-342900"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827584" y="3318250"/>
            <a:ext cx="576064" cy="1368152"/>
          </a:xfrm>
          <a:prstGeom prst="rightArrow">
            <a:avLst/>
          </a:prstGeom>
          <a:solidFill>
            <a:srgbClr val="C6E6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76921" y="3714294"/>
            <a:ext cx="6067079" cy="3108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Ситуации нештатные:</a:t>
            </a:r>
          </a:p>
          <a:p>
            <a:r>
              <a:rPr lang="ru-RU" sz="2800" b="1" dirty="0" smtClean="0"/>
              <a:t>Технический сбой работы станции</a:t>
            </a:r>
          </a:p>
          <a:p>
            <a:r>
              <a:rPr lang="ru-RU" sz="2800" dirty="0" smtClean="0"/>
              <a:t>Возможные случаи описаны в инструкциях и Руководстве пользователя всех станций (станции авторизации, станции печати и станции сканирования)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307" y="4290358"/>
            <a:ext cx="2411760" cy="2304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«Главный»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сообщает представителю министерства (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Гардымовой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2479962" y="4869160"/>
            <a:ext cx="576064" cy="136815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08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30" y="1903339"/>
            <a:ext cx="1584176" cy="1493912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2800" b="1" dirty="0">
                <a:solidFill>
                  <a:srgbClr val="050238"/>
                </a:solidFill>
              </a:rPr>
              <a:t>Особенности ЕГЭ по иностранным языкам</a:t>
            </a:r>
            <a:endParaRPr lang="ru-RU" altLang="ru-RU" sz="2800" b="1" dirty="0">
              <a:solidFill>
                <a:srgbClr val="050238"/>
              </a:solidFill>
            </a:endParaRPr>
          </a:p>
        </p:txBody>
      </p:sp>
      <p:sp>
        <p:nvSpPr>
          <p:cNvPr id="240642" name="AutoShape 5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ДЕЙСТВИЯ РУКОВОДИТЕЛЯ ППЭ, ЧЛЕНА ГЭК</a:t>
            </a:r>
          </a:p>
        </p:txBody>
      </p:sp>
      <p:sp>
        <p:nvSpPr>
          <p:cNvPr id="240644" name="Rectangle 7"/>
          <p:cNvSpPr>
            <a:spLocks noChangeArrowheads="1"/>
          </p:cNvSpPr>
          <p:nvPr/>
        </p:nvSpPr>
        <p:spPr bwMode="auto">
          <a:xfrm>
            <a:off x="251618" y="1189036"/>
            <a:ext cx="8640763" cy="669925"/>
          </a:xfrm>
          <a:prstGeom prst="rect">
            <a:avLst/>
          </a:prstGeom>
          <a:solidFill>
            <a:srgbClr val="FFC000"/>
          </a:solidFill>
          <a:ln w="28575">
            <a:solidFill>
              <a:srgbClr val="05023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050238"/>
                </a:solidFill>
                <a:latin typeface="Arial" charset="0"/>
              </a:rPr>
              <a:t>Письменная часть ЕГЭ по иностранным языкам</a:t>
            </a:r>
          </a:p>
          <a:p>
            <a:pPr marL="228600" indent="-228600"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050238"/>
                </a:solidFill>
                <a:latin typeface="Arial" charset="0"/>
              </a:rPr>
              <a:t>АУДИРОВАНИЕ</a:t>
            </a:r>
            <a:endParaRPr lang="ru-RU" sz="1800">
              <a:solidFill>
                <a:srgbClr val="050238"/>
              </a:solidFill>
            </a:endParaRPr>
          </a:p>
        </p:txBody>
      </p:sp>
      <p:sp>
        <p:nvSpPr>
          <p:cNvPr id="240646" name="Rectangle 7"/>
          <p:cNvSpPr>
            <a:spLocks noChangeArrowheads="1"/>
          </p:cNvSpPr>
          <p:nvPr/>
        </p:nvSpPr>
        <p:spPr bwMode="auto">
          <a:xfrm>
            <a:off x="251618" y="2060958"/>
            <a:ext cx="3744912" cy="3056221"/>
          </a:xfrm>
          <a:prstGeom prst="rect">
            <a:avLst/>
          </a:prstGeom>
          <a:noFill/>
          <a:ln w="28575">
            <a:solidFill>
              <a:srgbClr val="050238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50238"/>
                </a:solidFill>
                <a:latin typeface="Arial" charset="0"/>
              </a:rPr>
              <a:t>Текст </a:t>
            </a:r>
            <a:r>
              <a:rPr lang="ru-RU" sz="2000" b="1" dirty="0">
                <a:solidFill>
                  <a:srgbClr val="050238"/>
                </a:solidFill>
                <a:latin typeface="Arial" charset="0"/>
              </a:rPr>
              <a:t>звучит </a:t>
            </a:r>
            <a:r>
              <a:rPr lang="ru-RU" sz="2000" b="1" dirty="0">
                <a:solidFill>
                  <a:srgbClr val="A81E10"/>
                </a:solidFill>
                <a:latin typeface="Arial" charset="0"/>
              </a:rPr>
              <a:t>2 раза</a:t>
            </a:r>
            <a:r>
              <a:rPr lang="ru-RU" sz="2000" b="1" dirty="0">
                <a:solidFill>
                  <a:srgbClr val="050238"/>
                </a:solidFill>
                <a:latin typeface="Arial" charset="0"/>
              </a:rPr>
              <a:t> </a:t>
            </a:r>
          </a:p>
          <a:p>
            <a:pPr marL="228600" indent="-228600"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sz="2000" b="1" dirty="0">
                <a:solidFill>
                  <a:srgbClr val="050238"/>
                </a:solidFill>
                <a:latin typeface="Arial" charset="0"/>
              </a:rPr>
              <a:t>с перерывом </a:t>
            </a:r>
          </a:p>
          <a:p>
            <a:pPr marL="228600" indent="-228600"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A81E10"/>
                </a:solidFill>
                <a:latin typeface="Arial" charset="0"/>
              </a:rPr>
              <a:t>(внутри пауза)</a:t>
            </a:r>
            <a:endParaRPr lang="ru-RU" sz="2000" b="1" dirty="0">
              <a:solidFill>
                <a:srgbClr val="A81E10"/>
              </a:solidFill>
              <a:latin typeface="Arial" charset="0"/>
            </a:endParaRPr>
          </a:p>
          <a:p>
            <a:pPr marL="228600" indent="-228600"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sz="2000" b="1" u="sng" dirty="0">
                <a:solidFill>
                  <a:srgbClr val="A81E10"/>
                </a:solidFill>
                <a:latin typeface="Arial" charset="0"/>
              </a:rPr>
              <a:t>ЖДАТЬ СПОКОЙНО</a:t>
            </a:r>
          </a:p>
          <a:p>
            <a:pPr marL="228600" indent="-228600"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sz="2000" b="1" dirty="0">
                <a:solidFill>
                  <a:srgbClr val="050238"/>
                </a:solidFill>
                <a:latin typeface="Arial" charset="0"/>
              </a:rPr>
              <a:t>Средство воспроизведения аудиозаписи не выключать!</a:t>
            </a:r>
          </a:p>
          <a:p>
            <a:pPr marL="228600" indent="-228600"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sz="2000" b="1" dirty="0">
                <a:solidFill>
                  <a:srgbClr val="050238"/>
                </a:solidFill>
                <a:latin typeface="Arial" charset="0"/>
              </a:rPr>
              <a:t>Общее время аудиозаписи со всеми паузами и повторениями </a:t>
            </a:r>
            <a:r>
              <a:rPr lang="ru-RU" sz="2000" b="1" dirty="0">
                <a:solidFill>
                  <a:srgbClr val="FF3300"/>
                </a:solidFill>
                <a:latin typeface="Arial" charset="0"/>
              </a:rPr>
              <a:t>30 минут</a:t>
            </a:r>
          </a:p>
          <a:p>
            <a:pPr marL="228600" indent="-228600" algn="ctr" eaLnBrk="0" hangingPunct="0">
              <a:lnSpc>
                <a:spcPct val="90000"/>
              </a:lnSpc>
              <a:buFont typeface="Arial" charset="0"/>
              <a:buNone/>
            </a:pPr>
            <a:endParaRPr lang="ru-RU" sz="1400" b="1" dirty="0">
              <a:solidFill>
                <a:srgbClr val="050238"/>
              </a:solidFill>
              <a:latin typeface="Arial" charset="0"/>
            </a:endParaRPr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4211960" y="3429000"/>
            <a:ext cx="4680421" cy="3360920"/>
          </a:xfrm>
          <a:prstGeom prst="rect">
            <a:avLst/>
          </a:prstGeom>
          <a:noFill/>
          <a:ln w="28575">
            <a:solidFill>
              <a:srgbClr val="05023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sz="1800" b="1" dirty="0">
                <a:solidFill>
                  <a:srgbClr val="050238"/>
                </a:solidFill>
                <a:latin typeface="Arial" charset="0"/>
              </a:rPr>
              <a:t>При проведении письменной части </a:t>
            </a:r>
            <a:endParaRPr lang="ru-RU" sz="1800" b="1" dirty="0" smtClean="0">
              <a:solidFill>
                <a:srgbClr val="050238"/>
              </a:solidFill>
              <a:latin typeface="Arial" charset="0"/>
            </a:endParaRPr>
          </a:p>
          <a:p>
            <a:pPr marL="228600" indent="-228600"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sz="1800" b="1" dirty="0" smtClean="0">
                <a:solidFill>
                  <a:srgbClr val="050238"/>
                </a:solidFill>
                <a:latin typeface="Arial" charset="0"/>
              </a:rPr>
              <a:t>по </a:t>
            </a:r>
            <a:r>
              <a:rPr lang="ru-RU" sz="1800" b="1" dirty="0">
                <a:solidFill>
                  <a:srgbClr val="050238"/>
                </a:solidFill>
                <a:latin typeface="Arial" charset="0"/>
              </a:rPr>
              <a:t>иностранным языкам необходимо подготовить</a:t>
            </a:r>
            <a:r>
              <a:rPr lang="ru-RU" sz="2000" b="1" dirty="0">
                <a:solidFill>
                  <a:srgbClr val="050238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A81E10"/>
                </a:solidFill>
                <a:latin typeface="Arial" charset="0"/>
              </a:rPr>
              <a:t>средства воспроизведения аудиозаписи:</a:t>
            </a:r>
          </a:p>
          <a:p>
            <a:pPr marL="228600" indent="-228600" algn="ctr" eaLnBrk="0" hangingPunct="0">
              <a:lnSpc>
                <a:spcPct val="90000"/>
              </a:lnSpc>
              <a:buFont typeface="Arial" charset="0"/>
              <a:buChar char="•"/>
            </a:pPr>
            <a:r>
              <a:rPr lang="ru-RU" sz="2000" b="1" dirty="0">
                <a:solidFill>
                  <a:srgbClr val="050238"/>
                </a:solidFill>
                <a:latin typeface="Arial" charset="0"/>
              </a:rPr>
              <a:t>компьютер</a:t>
            </a:r>
          </a:p>
          <a:p>
            <a:pPr marL="228600" indent="-228600" algn="ctr" eaLnBrk="0" hangingPunct="0">
              <a:lnSpc>
                <a:spcPct val="90000"/>
              </a:lnSpc>
              <a:buFont typeface="Arial" charset="0"/>
              <a:buChar char="•"/>
            </a:pPr>
            <a:r>
              <a:rPr lang="ru-RU" sz="2000" b="1" dirty="0">
                <a:solidFill>
                  <a:srgbClr val="050238"/>
                </a:solidFill>
                <a:latin typeface="Arial" charset="0"/>
              </a:rPr>
              <a:t>ноутбук</a:t>
            </a:r>
          </a:p>
          <a:p>
            <a:pPr marL="228600" indent="-228600" algn="ctr" eaLnBrk="0" hangingPunct="0">
              <a:lnSpc>
                <a:spcPct val="90000"/>
              </a:lnSpc>
              <a:buFont typeface="Arial" charset="0"/>
              <a:buChar char="•"/>
            </a:pPr>
            <a:r>
              <a:rPr lang="ru-RU" sz="2000" b="1" dirty="0">
                <a:solidFill>
                  <a:srgbClr val="050238"/>
                </a:solidFill>
                <a:latin typeface="Arial" charset="0"/>
              </a:rPr>
              <a:t>другая воспроизводящая техника с СД-</a:t>
            </a:r>
            <a:r>
              <a:rPr lang="en-US" sz="2000" b="1" dirty="0">
                <a:solidFill>
                  <a:srgbClr val="050238"/>
                </a:solidFill>
                <a:latin typeface="Arial" charset="0"/>
              </a:rPr>
              <a:t>ROM</a:t>
            </a:r>
            <a:endParaRPr lang="ru-RU" sz="2000" b="1" dirty="0">
              <a:solidFill>
                <a:srgbClr val="050238"/>
              </a:solidFill>
              <a:latin typeface="Arial" charset="0"/>
            </a:endParaRPr>
          </a:p>
          <a:p>
            <a:pPr marL="228600" indent="-228600"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sz="2000" b="1" dirty="0">
                <a:solidFill>
                  <a:srgbClr val="800000"/>
                </a:solidFill>
                <a:latin typeface="Arial" charset="0"/>
              </a:rPr>
              <a:t>ГЛАВНОЕ:</a:t>
            </a:r>
          </a:p>
          <a:p>
            <a:pPr marL="228600" indent="-228600"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sz="2000" b="1" dirty="0">
                <a:solidFill>
                  <a:srgbClr val="800000"/>
                </a:solidFill>
                <a:latin typeface="Arial" charset="0"/>
              </a:rPr>
              <a:t>качественная настройка.</a:t>
            </a:r>
          </a:p>
          <a:p>
            <a:pPr marL="228600" indent="-228600"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sz="2000" b="1" dirty="0">
                <a:solidFill>
                  <a:srgbClr val="050238"/>
                </a:solidFill>
                <a:latin typeface="Arial" charset="0"/>
              </a:rPr>
              <a:t>Четкое и достаточно громкое </a:t>
            </a:r>
            <a:r>
              <a:rPr lang="ru-RU" sz="2000" b="1" dirty="0" smtClean="0">
                <a:solidFill>
                  <a:srgbClr val="050238"/>
                </a:solidFill>
                <a:latin typeface="Arial" charset="0"/>
              </a:rPr>
              <a:t>звучание, одинаково для всех. </a:t>
            </a:r>
            <a:endParaRPr lang="ru-RU" sz="2000" b="1" dirty="0">
              <a:solidFill>
                <a:srgbClr val="050238"/>
              </a:solidFill>
              <a:latin typeface="Arial" charset="0"/>
            </a:endParaRPr>
          </a:p>
        </p:txBody>
      </p:sp>
      <p:pic>
        <p:nvPicPr>
          <p:cNvPr id="9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2" y="5296809"/>
            <a:ext cx="2267744" cy="151182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64088" y="1922459"/>
            <a:ext cx="3528293" cy="14345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Обращения участников и родителей из двух ППЭ 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(г. Краснодар и г. Сочи) 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по поводу некачественного воспроизведения звука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2000" b="1" dirty="0">
                <a:solidFill>
                  <a:srgbClr val="183962"/>
                </a:solidFill>
                <a:cs typeface="Times New Roman" panose="02020603050405020304" pitchFamily="18" charset="0"/>
              </a:rPr>
              <a:t>ПРОВЕДЕНИЕ ЭКЗАМЕНА ПО ИНОСТРАННЫМ ЯЗЫКАМ</a:t>
            </a:r>
            <a:endParaRPr lang="ru-RU" altLang="ru-RU" sz="2000" b="1" dirty="0">
              <a:solidFill>
                <a:srgbClr val="183962"/>
              </a:solidFill>
              <a:cs typeface="Times New Roman" panose="02020603050405020304" pitchFamily="18" charset="0"/>
            </a:endParaRPr>
          </a:p>
        </p:txBody>
      </p:sp>
      <p:sp>
        <p:nvSpPr>
          <p:cNvPr id="244738" name="AutoShape 5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Действия </a:t>
            </a:r>
            <a:r>
              <a:rPr lang="ru-RU" sz="1800" b="1" i="1">
                <a:solidFill>
                  <a:schemeClr val="bg1"/>
                </a:solidFill>
              </a:rPr>
              <a:t> </a:t>
            </a:r>
            <a:r>
              <a:rPr lang="ru-RU" sz="1800" b="1">
                <a:solidFill>
                  <a:schemeClr val="bg1"/>
                </a:solidFill>
              </a:rPr>
              <a:t>РУКОВОДИТЕЛЯ </a:t>
            </a:r>
            <a:r>
              <a:rPr lang="ru-RU" sz="2400" b="1">
                <a:solidFill>
                  <a:schemeClr val="bg1"/>
                </a:solidFill>
              </a:rPr>
              <a:t>ППЭ</a:t>
            </a:r>
            <a:r>
              <a:rPr lang="ru-RU" sz="1800" b="1">
                <a:solidFill>
                  <a:schemeClr val="bg1"/>
                </a:solidFill>
              </a:rPr>
              <a:t>, </a:t>
            </a:r>
            <a:r>
              <a:rPr lang="ru-RU" sz="2400" b="1">
                <a:solidFill>
                  <a:schemeClr val="bg1"/>
                </a:solidFill>
              </a:rPr>
              <a:t>члена ГЭК</a:t>
            </a:r>
          </a:p>
        </p:txBody>
      </p:sp>
      <p:sp>
        <p:nvSpPr>
          <p:cNvPr id="244739" name="Text Box 13"/>
          <p:cNvSpPr txBox="1">
            <a:spLocks noChangeArrowheads="1"/>
          </p:cNvSpPr>
          <p:nvPr/>
        </p:nvSpPr>
        <p:spPr bwMode="auto">
          <a:xfrm>
            <a:off x="107504" y="1141413"/>
            <a:ext cx="8928992" cy="5693866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</a:rPr>
              <a:t>Нештатные </a:t>
            </a:r>
            <a:r>
              <a:rPr lang="ru-RU" sz="2000" b="1" u="sng" dirty="0" smtClean="0">
                <a:solidFill>
                  <a:srgbClr val="FF0000"/>
                </a:solidFill>
              </a:rPr>
              <a:t>ситуации</a:t>
            </a:r>
            <a:endParaRPr lang="ru-RU" sz="2000" b="1" u="sng" dirty="0">
              <a:solidFill>
                <a:srgbClr val="FF0000"/>
              </a:solidFill>
            </a:endParaRPr>
          </a:p>
          <a:p>
            <a:pPr algn="ctr"/>
            <a:endParaRPr lang="ru-RU" sz="2000" b="1" u="sng" dirty="0">
              <a:solidFill>
                <a:srgbClr val="FF0000"/>
              </a:solidFill>
            </a:endParaRPr>
          </a:p>
          <a:p>
            <a:r>
              <a:rPr lang="ru-RU" sz="1800" b="1" u="sng" dirty="0">
                <a:solidFill>
                  <a:srgbClr val="FF0000"/>
                </a:solidFill>
              </a:rPr>
              <a:t>Нет интернета </a:t>
            </a:r>
            <a:r>
              <a:rPr lang="ru-RU" sz="1800" b="1" dirty="0"/>
              <a:t>– резервный </a:t>
            </a:r>
            <a:r>
              <a:rPr lang="ru-RU" sz="1800" b="1" dirty="0" smtClean="0"/>
              <a:t>модем; если тоже не работает, то не ранее </a:t>
            </a:r>
            <a:r>
              <a:rPr lang="ru-RU" sz="1800" b="1" dirty="0"/>
              <a:t>10.00 получить пароль </a:t>
            </a:r>
            <a:r>
              <a:rPr lang="ru-RU" sz="1800" b="1" dirty="0" smtClean="0"/>
              <a:t>по телефону </a:t>
            </a:r>
            <a:r>
              <a:rPr lang="ru-RU" sz="1800" b="1" dirty="0"/>
              <a:t>горячей линии.</a:t>
            </a:r>
          </a:p>
          <a:p>
            <a:endParaRPr lang="ru-RU" sz="1800" b="1" dirty="0"/>
          </a:p>
          <a:p>
            <a:r>
              <a:rPr lang="ru-RU" sz="1800" b="1" u="sng" dirty="0">
                <a:solidFill>
                  <a:srgbClr val="FF0000"/>
                </a:solidFill>
              </a:rPr>
              <a:t>Любые ошибки расшифровки КИМ </a:t>
            </a:r>
            <a:r>
              <a:rPr lang="ru-RU" sz="1800" b="1" dirty="0"/>
              <a:t>– обращение к техническому </a:t>
            </a:r>
            <a:r>
              <a:rPr lang="ru-RU" sz="1800" b="1" dirty="0" smtClean="0"/>
              <a:t>специалисту,  технический специалист звонит в РЦОИ</a:t>
            </a:r>
            <a:endParaRPr lang="ru-RU" sz="1800" b="1" dirty="0"/>
          </a:p>
          <a:p>
            <a:endParaRPr lang="ru-RU" sz="1800" b="1" dirty="0"/>
          </a:p>
          <a:p>
            <a:r>
              <a:rPr lang="ru-RU" sz="1800" b="1" u="sng" dirty="0">
                <a:solidFill>
                  <a:srgbClr val="FF0000"/>
                </a:solidFill>
              </a:rPr>
              <a:t>Претензии участника к качеству записи </a:t>
            </a:r>
            <a:r>
              <a:rPr lang="ru-RU" sz="1800" b="1" dirty="0"/>
              <a:t>– технический специалист и звонок уполномоченному министерства.</a:t>
            </a:r>
          </a:p>
          <a:p>
            <a:endParaRPr lang="ru-RU" sz="1800" b="1" dirty="0"/>
          </a:p>
          <a:p>
            <a:r>
              <a:rPr lang="ru-RU" sz="1800" b="1" u="sng" dirty="0">
                <a:solidFill>
                  <a:srgbClr val="FF0000"/>
                </a:solidFill>
              </a:rPr>
              <a:t>Выход из строя станции записи ответов </a:t>
            </a:r>
            <a:r>
              <a:rPr lang="ru-RU" sz="1800" b="1" dirty="0"/>
              <a:t>– технический специалист</a:t>
            </a:r>
            <a:r>
              <a:rPr lang="ru-RU" sz="1800" dirty="0"/>
              <a:t> (</a:t>
            </a:r>
            <a:r>
              <a:rPr lang="ru-RU" sz="1800" b="1" dirty="0"/>
              <a:t>замена станции на резервную). Переносить станции из других аудиторий запрещено.</a:t>
            </a:r>
          </a:p>
          <a:p>
            <a:endParaRPr lang="ru-RU" sz="1800" b="1" dirty="0"/>
          </a:p>
          <a:p>
            <a:r>
              <a:rPr lang="ru-RU" sz="1800" b="1" u="sng" dirty="0">
                <a:solidFill>
                  <a:srgbClr val="FF0000"/>
                </a:solidFill>
              </a:rPr>
              <a:t>Диски с ЭМ не нашего региона </a:t>
            </a:r>
            <a:r>
              <a:rPr lang="ru-RU" sz="1800" b="1" dirty="0"/>
              <a:t>– обращение на горячую линию и звонок уполномоченному министерства. </a:t>
            </a:r>
          </a:p>
          <a:p>
            <a:endParaRPr lang="ru-RU" sz="1800" b="1" dirty="0"/>
          </a:p>
          <a:p>
            <a:r>
              <a:rPr lang="ru-RU" sz="1800" b="1" u="sng" dirty="0">
                <a:solidFill>
                  <a:srgbClr val="FF0000"/>
                </a:solidFill>
              </a:rPr>
              <a:t>Технический сбой станции записи ответов </a:t>
            </a:r>
            <a:r>
              <a:rPr lang="ru-RU" sz="1800" b="1" dirty="0"/>
              <a:t>– оформление акта досрочного завершения </a:t>
            </a:r>
            <a:r>
              <a:rPr lang="ru-RU" sz="1800" b="1" dirty="0" smtClean="0"/>
              <a:t>экзамена по причине технического сбоя, </a:t>
            </a:r>
            <a:r>
              <a:rPr lang="ru-RU" sz="1800" b="1" dirty="0"/>
              <a:t>в случае если участник видел </a:t>
            </a:r>
            <a:r>
              <a:rPr lang="ru-RU" sz="1800" b="1" dirty="0" smtClean="0"/>
              <a:t>КИМ</a:t>
            </a:r>
            <a:endParaRPr lang="ru-RU" sz="1800" b="1" dirty="0"/>
          </a:p>
        </p:txBody>
      </p:sp>
      <p:pic>
        <p:nvPicPr>
          <p:cNvPr id="5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24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183962"/>
                </a:solidFill>
              </a:rPr>
              <a:t>НА ЭТАПЕ ЗАВЕРШЕНИЯ </a:t>
            </a:r>
            <a:r>
              <a:rPr lang="ru-RU" sz="2400" b="1" kern="0" dirty="0">
                <a:solidFill>
                  <a:srgbClr val="183962"/>
                </a:solidFill>
              </a:rPr>
              <a:t>ЭКЗАМЕНА</a:t>
            </a:r>
            <a:endParaRPr lang="ru-RU" altLang="ru-RU" sz="2400" b="1" kern="0" dirty="0">
              <a:solidFill>
                <a:srgbClr val="183962"/>
              </a:solidFill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509451"/>
            <a:ext cx="9144000" cy="5032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sz="2400" b="1" kern="0" dirty="0" smtClean="0">
                <a:solidFill>
                  <a:prstClr val="white"/>
                </a:solidFill>
              </a:rPr>
              <a:t>                                      Соблюдение порядка в ППЭ                                    </a:t>
            </a:r>
          </a:p>
        </p:txBody>
      </p:sp>
      <p:pic>
        <p:nvPicPr>
          <p:cNvPr id="4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1068506"/>
            <a:ext cx="8928992" cy="2062103"/>
          </a:xfrm>
          <a:prstGeom prst="rect">
            <a:avLst/>
          </a:prstGeom>
          <a:solidFill>
            <a:srgbClr val="C6E6A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1) За 30 и за 5 минут до окончания экзамена </a:t>
            </a:r>
            <a:r>
              <a:rPr lang="ru-RU" sz="1600" b="1" dirty="0" smtClean="0"/>
              <a:t>организаторы</a:t>
            </a:r>
            <a:r>
              <a:rPr lang="ru-RU" sz="1600" dirty="0" smtClean="0"/>
              <a:t> сообщают о скором завершении экзамена и необходимости перенести ответы в бланки.</a:t>
            </a:r>
            <a:endParaRPr lang="ru-RU" sz="1600" dirty="0"/>
          </a:p>
          <a:p>
            <a:r>
              <a:rPr lang="ru-RU" sz="1600" dirty="0" smtClean="0"/>
              <a:t>2) По истечении времени экзамена </a:t>
            </a:r>
            <a:r>
              <a:rPr lang="ru-RU" sz="1600" b="1" dirty="0" smtClean="0"/>
              <a:t>организаторы</a:t>
            </a:r>
            <a:r>
              <a:rPr lang="ru-RU" sz="1600" dirty="0" smtClean="0"/>
              <a:t> объявляют о его окончании.</a:t>
            </a:r>
          </a:p>
          <a:p>
            <a:r>
              <a:rPr lang="ru-RU" sz="1600" dirty="0" smtClean="0"/>
              <a:t>3) </a:t>
            </a:r>
            <a:r>
              <a:rPr lang="ru-RU" sz="1600" dirty="0" smtClean="0">
                <a:ea typeface="Calibri" panose="020F0502020204030204" pitchFamily="34" charset="0"/>
              </a:rPr>
              <a:t>После распечатывания </a:t>
            </a:r>
            <a:r>
              <a:rPr lang="ru-RU" sz="1600" b="1" dirty="0" smtClean="0">
                <a:ea typeface="Calibri" panose="020F0502020204030204" pitchFamily="34" charset="0"/>
              </a:rPr>
              <a:t>техническим специалистом </a:t>
            </a:r>
            <a:r>
              <a:rPr lang="ru-RU" sz="1600" dirty="0">
                <a:ea typeface="Calibri" panose="020F0502020204030204" pitchFamily="34" charset="0"/>
              </a:rPr>
              <a:t>протокола печати ЭМ и </a:t>
            </a:r>
            <a:r>
              <a:rPr lang="ru-RU" sz="1600" dirty="0" smtClean="0">
                <a:ea typeface="Calibri" panose="020F0502020204030204" pitchFamily="34" charset="0"/>
              </a:rPr>
              <a:t>сохранения </a:t>
            </a:r>
            <a:r>
              <a:rPr lang="ru-RU" sz="1600" dirty="0">
                <a:ea typeface="Calibri" panose="020F0502020204030204" pitchFamily="34" charset="0"/>
              </a:rPr>
              <a:t>электронных журналов работы станции </a:t>
            </a:r>
            <a:r>
              <a:rPr lang="ru-RU" sz="1600" dirty="0" smtClean="0">
                <a:ea typeface="Calibri" panose="020F0502020204030204" pitchFamily="34" charset="0"/>
              </a:rPr>
              <a:t>печати, </a:t>
            </a:r>
            <a:r>
              <a:rPr lang="ru-RU" sz="1600" b="1" dirty="0" smtClean="0">
                <a:ea typeface="Calibri" panose="020F0502020204030204" pitchFamily="34" charset="0"/>
              </a:rPr>
              <a:t>организатор</a:t>
            </a:r>
            <a:r>
              <a:rPr lang="ru-RU" sz="1600" dirty="0" smtClean="0">
                <a:ea typeface="Calibri" panose="020F0502020204030204" pitchFamily="34" charset="0"/>
              </a:rPr>
              <a:t> </a:t>
            </a:r>
            <a:r>
              <a:rPr lang="ru-RU" sz="1600" dirty="0"/>
              <a:t>и</a:t>
            </a:r>
            <a:r>
              <a:rPr lang="ru-RU" sz="1600" dirty="0" smtClean="0"/>
              <a:t>звлекает диск с ЭМ из станции печати.</a:t>
            </a:r>
          </a:p>
          <a:p>
            <a:r>
              <a:rPr lang="ru-RU" sz="1600" dirty="0" smtClean="0"/>
              <a:t>4) Принимает ЭМ от участников экзамена на столе для раскладки и упаковки, получает их подписи в форме ППЭ-05-02</a:t>
            </a:r>
            <a:endParaRPr lang="ru-RU" sz="1600" dirty="0"/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92" y="3210751"/>
            <a:ext cx="57164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06" y="3144267"/>
            <a:ext cx="1703851" cy="127788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787595" y="4312500"/>
            <a:ext cx="615888" cy="574651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6169" y="4452357"/>
            <a:ext cx="288436" cy="2949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504" y="4905652"/>
            <a:ext cx="8928992" cy="19523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ЭМ, которые организаторы передают руководителю ППЭ: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Запечатанный ВДП с бланками;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КИМ в сейф-пакете;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Диск в сейф-пакете, в котором он был выдан;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ВДП с испорченными ЭМ;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Запечатанный ВДП с использованными черновиками;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Неиспользованные ДБО № 2;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Неиспользованные листы для черновиков;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Заполненные формы ППЭ и служебные записки.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7833" y="3132825"/>
            <a:ext cx="2428663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800" dirty="0" smtClean="0"/>
              <a:t>Сообщают руководителю ППЭ о завершении экзамена в аудитории.</a:t>
            </a:r>
          </a:p>
          <a:p>
            <a:pPr algn="ctr"/>
            <a:r>
              <a:rPr lang="ru-RU" sz="1800" dirty="0" smtClean="0"/>
              <a:t>Статус окончания экзамена.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37173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AutoShape 5"/>
          <p:cNvSpPr>
            <a:spLocks noChangeArrowheads="1"/>
          </p:cNvSpPr>
          <p:nvPr/>
        </p:nvSpPr>
        <p:spPr bwMode="auto">
          <a:xfrm>
            <a:off x="0" y="541548"/>
            <a:ext cx="9143999" cy="477626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Упаковка ЭМ в аудитории</a:t>
            </a:r>
          </a:p>
        </p:txBody>
      </p:sp>
      <p:pic>
        <p:nvPicPr>
          <p:cNvPr id="23961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9" y="1999521"/>
            <a:ext cx="2372425" cy="16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34103"/>
            <a:ext cx="1306403" cy="176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99" y="4290126"/>
            <a:ext cx="1580490" cy="169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Line 21"/>
          <p:cNvSpPr>
            <a:spLocks noChangeShapeType="1"/>
          </p:cNvSpPr>
          <p:nvPr/>
        </p:nvSpPr>
        <p:spPr bwMode="auto">
          <a:xfrm>
            <a:off x="5805144" y="1215492"/>
            <a:ext cx="57149" cy="5544615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34443" y="1160462"/>
            <a:ext cx="2740215" cy="738664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Все бланки регистрации, бланки ответов №1, бланки ответов №2 и ДБО №2</a:t>
            </a:r>
          </a:p>
        </p:txBody>
      </p:sp>
      <p:sp>
        <p:nvSpPr>
          <p:cNvPr id="15369" name="Text Box 24"/>
          <p:cNvSpPr txBox="1">
            <a:spLocks noChangeArrowheads="1"/>
          </p:cNvSpPr>
          <p:nvPr/>
        </p:nvSpPr>
        <p:spPr bwMode="auto">
          <a:xfrm>
            <a:off x="323529" y="3882639"/>
            <a:ext cx="2651130" cy="30777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КИМ + контрольные листы</a:t>
            </a:r>
          </a:p>
        </p:txBody>
      </p:sp>
      <p:sp>
        <p:nvSpPr>
          <p:cNvPr id="15370" name="Text Box 25"/>
          <p:cNvSpPr txBox="1">
            <a:spLocks noChangeArrowheads="1"/>
          </p:cNvSpPr>
          <p:nvPr/>
        </p:nvSpPr>
        <p:spPr bwMode="auto">
          <a:xfrm>
            <a:off x="6245226" y="1139825"/>
            <a:ext cx="2222399" cy="5232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Испорченные ЭМ             (при наличии)</a:t>
            </a:r>
          </a:p>
        </p:txBody>
      </p:sp>
      <p:sp>
        <p:nvSpPr>
          <p:cNvPr id="15371" name="Text Box 26"/>
          <p:cNvSpPr txBox="1">
            <a:spLocks noChangeArrowheads="1"/>
          </p:cNvSpPr>
          <p:nvPr/>
        </p:nvSpPr>
        <p:spPr bwMode="auto">
          <a:xfrm>
            <a:off x="3498521" y="3882639"/>
            <a:ext cx="2060244" cy="30777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Диск с ЭМ</a:t>
            </a:r>
            <a:endParaRPr lang="ru-RU" sz="14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5372" name="Text Box 23"/>
          <p:cNvSpPr txBox="1">
            <a:spLocks noChangeArrowheads="1"/>
          </p:cNvSpPr>
          <p:nvPr/>
        </p:nvSpPr>
        <p:spPr bwMode="auto">
          <a:xfrm>
            <a:off x="3498520" y="1156895"/>
            <a:ext cx="2121852" cy="5232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Все использованные черновики</a:t>
            </a:r>
          </a:p>
        </p:txBody>
      </p:sp>
      <p:sp>
        <p:nvSpPr>
          <p:cNvPr id="15373" name="Line 21"/>
          <p:cNvSpPr>
            <a:spLocks noChangeShapeType="1"/>
          </p:cNvSpPr>
          <p:nvPr/>
        </p:nvSpPr>
        <p:spPr bwMode="auto">
          <a:xfrm flipH="1">
            <a:off x="3165476" y="1095920"/>
            <a:ext cx="55562" cy="5573439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3963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82" y="1982213"/>
            <a:ext cx="2389847" cy="16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3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65" y="1982213"/>
            <a:ext cx="2378448" cy="162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Line 19"/>
          <p:cNvSpPr>
            <a:spLocks noChangeShapeType="1"/>
          </p:cNvSpPr>
          <p:nvPr/>
        </p:nvSpPr>
        <p:spPr bwMode="auto">
          <a:xfrm flipV="1">
            <a:off x="233876" y="3736974"/>
            <a:ext cx="8802620" cy="3783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5377" name="Text Box 25"/>
          <p:cNvSpPr txBox="1">
            <a:spLocks noChangeArrowheads="1"/>
          </p:cNvSpPr>
          <p:nvPr/>
        </p:nvSpPr>
        <p:spPr bwMode="auto">
          <a:xfrm>
            <a:off x="6195564" y="3878262"/>
            <a:ext cx="2624907" cy="36933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Не упаковываются </a:t>
            </a:r>
          </a:p>
        </p:txBody>
      </p:sp>
      <p:sp>
        <p:nvSpPr>
          <p:cNvPr id="15378" name="Text Box 97"/>
          <p:cNvSpPr txBox="1">
            <a:spLocks noChangeArrowheads="1"/>
          </p:cNvSpPr>
          <p:nvPr/>
        </p:nvSpPr>
        <p:spPr bwMode="auto">
          <a:xfrm>
            <a:off x="6359451" y="4459316"/>
            <a:ext cx="2214562" cy="646331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Неиспользованные черновики</a:t>
            </a:r>
          </a:p>
        </p:txBody>
      </p:sp>
      <p:sp>
        <p:nvSpPr>
          <p:cNvPr id="15379" name="Text Box 97"/>
          <p:cNvSpPr txBox="1">
            <a:spLocks noChangeArrowheads="1"/>
          </p:cNvSpPr>
          <p:nvPr/>
        </p:nvSpPr>
        <p:spPr bwMode="auto">
          <a:xfrm>
            <a:off x="6359451" y="5307931"/>
            <a:ext cx="2214562" cy="646331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Неиспользованные ДБО № 2</a:t>
            </a:r>
          </a:p>
        </p:txBody>
      </p:sp>
      <p:sp>
        <p:nvSpPr>
          <p:cNvPr id="15380" name="Text Box 97"/>
          <p:cNvSpPr txBox="1">
            <a:spLocks noChangeArrowheads="1"/>
          </p:cNvSpPr>
          <p:nvPr/>
        </p:nvSpPr>
        <p:spPr bwMode="auto">
          <a:xfrm>
            <a:off x="3405810" y="6088681"/>
            <a:ext cx="2214562" cy="646331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Диск вкладывается в малый сейф-пакет в котором был доставлен в аудиторию</a:t>
            </a:r>
          </a:p>
        </p:txBody>
      </p:sp>
      <p:sp>
        <p:nvSpPr>
          <p:cNvPr id="15381" name="Text Box 97"/>
          <p:cNvSpPr txBox="1">
            <a:spLocks noChangeArrowheads="1"/>
          </p:cNvSpPr>
          <p:nvPr/>
        </p:nvSpPr>
        <p:spPr bwMode="auto">
          <a:xfrm>
            <a:off x="6359451" y="6125275"/>
            <a:ext cx="2214562" cy="36933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Формы ППЭ</a:t>
            </a:r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233875" y="5995541"/>
            <a:ext cx="2743049" cy="83099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Перед запечатыванием сейф-пакета вложить заполненную форму ППЭ-11 (сопроводительный бланк) в прозрачный карман сейф-пакета</a:t>
            </a: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183962"/>
                </a:solidFill>
              </a:rPr>
              <a:t>НА ЭТАПЕ ЗАВЕРШЕНИЯ </a:t>
            </a:r>
            <a:r>
              <a:rPr lang="ru-RU" sz="2400" b="1" kern="0" dirty="0">
                <a:solidFill>
                  <a:srgbClr val="183962"/>
                </a:solidFill>
              </a:rPr>
              <a:t>ЭКЗАМЕНА</a:t>
            </a:r>
            <a:endParaRPr lang="ru-RU" altLang="ru-RU" sz="2400" b="1" kern="0" dirty="0">
              <a:solidFill>
                <a:srgbClr val="183962"/>
              </a:solidFill>
            </a:endParaRPr>
          </a:p>
        </p:txBody>
      </p:sp>
      <p:pic>
        <p:nvPicPr>
          <p:cNvPr id="25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5" r:link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ine 19"/>
          <p:cNvSpPr>
            <a:spLocks noChangeShapeType="1"/>
          </p:cNvSpPr>
          <p:nvPr/>
        </p:nvSpPr>
        <p:spPr bwMode="auto">
          <a:xfrm flipV="1">
            <a:off x="233875" y="3736011"/>
            <a:ext cx="8802620" cy="3783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2400" b="1" dirty="0" smtClean="0">
                <a:solidFill>
                  <a:srgbClr val="183962"/>
                </a:solidFill>
                <a:cs typeface="Times New Roman" panose="02020603050405020304" pitchFamily="18" charset="0"/>
              </a:rPr>
              <a:t>НА ЭТАПЕ ЗАВЕРШЕНИЯ </a:t>
            </a:r>
            <a:r>
              <a:rPr lang="ru-RU" sz="2400" b="1" dirty="0">
                <a:solidFill>
                  <a:srgbClr val="183962"/>
                </a:solidFill>
                <a:cs typeface="Times New Roman" panose="02020603050405020304" pitchFamily="18" charset="0"/>
              </a:rPr>
              <a:t>ЭКЗАМЕНА</a:t>
            </a:r>
            <a:endParaRPr lang="ru-RU" altLang="ru-RU" sz="2400" b="1" dirty="0">
              <a:solidFill>
                <a:srgbClr val="183962"/>
              </a:solidFill>
              <a:cs typeface="Times New Roman" panose="02020603050405020304" pitchFamily="18" charset="0"/>
            </a:endParaRPr>
          </a:p>
        </p:txBody>
      </p:sp>
      <p:sp>
        <p:nvSpPr>
          <p:cNvPr id="231426" name="AutoShape 5"/>
          <p:cNvSpPr>
            <a:spLocks noChangeArrowheads="1"/>
          </p:cNvSpPr>
          <p:nvPr/>
        </p:nvSpPr>
        <p:spPr bwMode="auto">
          <a:xfrm>
            <a:off x="0" y="541320"/>
            <a:ext cx="9144000" cy="576263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Действия </a:t>
            </a:r>
            <a:r>
              <a:rPr lang="ru-RU" sz="2400" b="1" dirty="0" smtClean="0">
                <a:solidFill>
                  <a:schemeClr val="bg1"/>
                </a:solidFill>
              </a:rPr>
              <a:t>члена ГЭК и руководителя </a:t>
            </a:r>
            <a:r>
              <a:rPr lang="ru-RU" sz="2400" b="1" dirty="0">
                <a:solidFill>
                  <a:schemeClr val="bg1"/>
                </a:solidFill>
              </a:rPr>
              <a:t>ППЭ</a:t>
            </a:r>
          </a:p>
        </p:txBody>
      </p:sp>
      <p:sp>
        <p:nvSpPr>
          <p:cNvPr id="231429" name="Rectangle 8"/>
          <p:cNvSpPr>
            <a:spLocks noChangeArrowheads="1"/>
          </p:cNvSpPr>
          <p:nvPr/>
        </p:nvSpPr>
        <p:spPr bwMode="auto">
          <a:xfrm>
            <a:off x="647998" y="2132054"/>
            <a:ext cx="2881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Член ГЭК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31430" name="Прямоугольник 20"/>
          <p:cNvSpPr>
            <a:spLocks noChangeArrowheads="1"/>
          </p:cNvSpPr>
          <p:nvPr/>
        </p:nvSpPr>
        <p:spPr bwMode="auto">
          <a:xfrm>
            <a:off x="179387" y="2646162"/>
            <a:ext cx="3816350" cy="602431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/>
            <a:r>
              <a:rPr lang="ru-RU" altLang="ru-RU" sz="1400" b="1" dirty="0" smtClean="0"/>
              <a:t>     </a:t>
            </a:r>
            <a:r>
              <a:rPr lang="ru-RU" altLang="ru-RU" sz="1600" b="1" dirty="0" smtClean="0"/>
              <a:t>Выполняет активацию станции сканирования</a:t>
            </a:r>
            <a:endParaRPr lang="ru-RU" altLang="ru-RU" sz="1600" b="1" dirty="0"/>
          </a:p>
        </p:txBody>
      </p:sp>
      <p:sp>
        <p:nvSpPr>
          <p:cNvPr id="231431" name="Прямоугольник 22"/>
          <p:cNvSpPr>
            <a:spLocks noChangeArrowheads="1"/>
          </p:cNvSpPr>
          <p:nvPr/>
        </p:nvSpPr>
        <p:spPr bwMode="auto">
          <a:xfrm>
            <a:off x="179387" y="3335601"/>
            <a:ext cx="3816350" cy="54022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altLang="ru-RU" sz="1600" b="1" dirty="0"/>
              <a:t> </a:t>
            </a:r>
            <a:r>
              <a:rPr lang="ru-RU" altLang="ru-RU" sz="1600" b="1" dirty="0" smtClean="0"/>
              <a:t>  Контролирует процесс сканирования </a:t>
            </a:r>
            <a:r>
              <a:rPr lang="ru-RU" altLang="ru-RU" sz="1600" b="1" dirty="0"/>
              <a:t>ЭМ в </a:t>
            </a:r>
            <a:r>
              <a:rPr lang="ru-RU" altLang="ru-RU" sz="1600" b="1" dirty="0" smtClean="0"/>
              <a:t>Штабе ППЭ</a:t>
            </a:r>
            <a:endParaRPr lang="ru-RU" altLang="ru-RU" sz="1600" b="1" dirty="0"/>
          </a:p>
        </p:txBody>
      </p:sp>
      <p:sp>
        <p:nvSpPr>
          <p:cNvPr id="231436" name="Rectangle 21"/>
          <p:cNvSpPr>
            <a:spLocks noChangeArrowheads="1"/>
          </p:cNvSpPr>
          <p:nvPr/>
        </p:nvSpPr>
        <p:spPr bwMode="auto">
          <a:xfrm>
            <a:off x="4499992" y="2727635"/>
            <a:ext cx="4464496" cy="83099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/>
              <a:t>Приёмка  ЭМ  из </a:t>
            </a:r>
            <a:r>
              <a:rPr lang="ru-RU" altLang="ru-RU" sz="1600" b="1" dirty="0" smtClean="0"/>
              <a:t>аудиторий (организаторы ждут в аудитории приглашения пройти в штаб, сами не выходят)</a:t>
            </a:r>
            <a:endParaRPr lang="ru-RU" altLang="ru-RU" sz="1600" b="1" dirty="0"/>
          </a:p>
        </p:txBody>
      </p:sp>
      <p:sp>
        <p:nvSpPr>
          <p:cNvPr id="231438" name="Rectangle 24"/>
          <p:cNvSpPr>
            <a:spLocks noChangeArrowheads="1"/>
          </p:cNvSpPr>
          <p:nvPr/>
        </p:nvSpPr>
        <p:spPr bwMode="auto">
          <a:xfrm>
            <a:off x="4838597" y="2157035"/>
            <a:ext cx="3816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ru-RU" sz="2800" b="1" dirty="0" smtClean="0">
                <a:solidFill>
                  <a:srgbClr val="CC0000"/>
                </a:solidFill>
                <a:latin typeface="Arial" charset="0"/>
              </a:rPr>
              <a:t>Руководитель ППЭ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31439" name="Прямоугольник 20"/>
          <p:cNvSpPr>
            <a:spLocks noChangeArrowheads="1"/>
          </p:cNvSpPr>
          <p:nvPr/>
        </p:nvSpPr>
        <p:spPr bwMode="auto">
          <a:xfrm>
            <a:off x="4499992" y="3676910"/>
            <a:ext cx="4464496" cy="1296144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/>
            <a:r>
              <a:rPr lang="ru-RU" altLang="ru-RU" sz="1600" b="1" dirty="0" smtClean="0"/>
              <a:t>Принимает ЭМ из каждой аудитории ППЭ:</a:t>
            </a:r>
          </a:p>
          <a:p>
            <a:pPr marL="228600" indent="-228600"/>
            <a:r>
              <a:rPr lang="ru-RU" altLang="ru-RU" sz="1600" b="1" dirty="0"/>
              <a:t>в</a:t>
            </a:r>
            <a:r>
              <a:rPr lang="ru-RU" altLang="ru-RU" sz="1600" b="1" dirty="0" smtClean="0"/>
              <a:t>скрывает ВДП, пересчитывает бланки и оформляет соответствующие формы ППЭ, отдает техническому специалисту на сканирование</a:t>
            </a:r>
            <a:endParaRPr lang="ru-RU" altLang="ru-RU" sz="1600" b="1" dirty="0"/>
          </a:p>
        </p:txBody>
      </p:sp>
      <p:pic>
        <p:nvPicPr>
          <p:cNvPr id="21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1116391"/>
            <a:ext cx="9144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 начала сканирования ЭМ технический специалист загружает на станцию сканирования журналы с рабочих станций печати ЭМ по мере завершения экзамена в каждой аудитории </a:t>
            </a:r>
            <a:endParaRPr lang="ru-RU" sz="2000" b="1" dirty="0"/>
          </a:p>
        </p:txBody>
      </p:sp>
      <p:sp>
        <p:nvSpPr>
          <p:cNvPr id="22" name="Прямоугольник 20"/>
          <p:cNvSpPr>
            <a:spLocks noChangeArrowheads="1"/>
          </p:cNvSpPr>
          <p:nvPr/>
        </p:nvSpPr>
        <p:spPr bwMode="auto">
          <a:xfrm>
            <a:off x="4499992" y="5067815"/>
            <a:ext cx="4464496" cy="860616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/>
            <a:r>
              <a:rPr lang="ru-RU" altLang="ru-RU" sz="1600" b="1" dirty="0" smtClean="0"/>
              <a:t>Принимает от технического специалиста отсканированные бланки, вложенные в тот же конверт из аудитории</a:t>
            </a:r>
          </a:p>
        </p:txBody>
      </p:sp>
      <p:sp>
        <p:nvSpPr>
          <p:cNvPr id="23" name="Прямоугольник 20"/>
          <p:cNvSpPr>
            <a:spLocks noChangeArrowheads="1"/>
          </p:cNvSpPr>
          <p:nvPr/>
        </p:nvSpPr>
        <p:spPr bwMode="auto">
          <a:xfrm>
            <a:off x="4514561" y="6047706"/>
            <a:ext cx="4464496" cy="56752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/>
            <a:r>
              <a:rPr lang="ru-RU" altLang="ru-RU" sz="1600" b="1" dirty="0" smtClean="0"/>
              <a:t>Передает техническому специалисту на сканирование заполненные формы ППЭ</a:t>
            </a:r>
          </a:p>
        </p:txBody>
      </p:sp>
      <p:sp>
        <p:nvSpPr>
          <p:cNvPr id="24" name="Прямоугольник 22"/>
          <p:cNvSpPr>
            <a:spLocks noChangeArrowheads="1"/>
          </p:cNvSpPr>
          <p:nvPr/>
        </p:nvSpPr>
        <p:spPr bwMode="auto">
          <a:xfrm>
            <a:off x="179387" y="3995492"/>
            <a:ext cx="3816350" cy="1273598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altLang="ru-RU" sz="1600" b="1" dirty="0"/>
              <a:t> </a:t>
            </a:r>
            <a:r>
              <a:rPr lang="ru-RU" altLang="ru-RU" sz="1600" b="1" dirty="0" smtClean="0"/>
              <a:t>  Проверяет, что экспортируемые данные не содержат особых ситуаций и сверяет данные о количестве бланков по аудиториям с количеством в форме ППЭ-13-02-МАШ</a:t>
            </a:r>
            <a:endParaRPr lang="ru-RU" altLang="ru-RU" sz="1600" b="1" dirty="0"/>
          </a:p>
        </p:txBody>
      </p:sp>
      <p:sp>
        <p:nvSpPr>
          <p:cNvPr id="25" name="Прямоугольник 22"/>
          <p:cNvSpPr>
            <a:spLocks noChangeArrowheads="1"/>
          </p:cNvSpPr>
          <p:nvPr/>
        </p:nvSpPr>
        <p:spPr bwMode="auto">
          <a:xfrm>
            <a:off x="179387" y="5388759"/>
            <a:ext cx="3816350" cy="1273598"/>
          </a:xfrm>
          <a:prstGeom prst="rect">
            <a:avLst/>
          </a:prstGeom>
          <a:solidFill>
            <a:srgbClr val="DD8B9F"/>
          </a:solidFill>
          <a:ln w="28575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altLang="ru-RU" sz="1600" b="1" dirty="0"/>
              <a:t> </a:t>
            </a:r>
            <a:r>
              <a:rPr lang="ru-RU" altLang="ru-RU" sz="1600" b="1" dirty="0" smtClean="0"/>
              <a:t>Несет ответственность (вместе с техническим специалистом) за качество сканирования и соответствие передаваемых материалов информации о рассадке.</a:t>
            </a:r>
            <a:endParaRPr lang="ru-RU" alt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1780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2400" b="1" dirty="0" smtClean="0">
                <a:solidFill>
                  <a:srgbClr val="183962"/>
                </a:solidFill>
                <a:cs typeface="Times New Roman" panose="02020603050405020304" pitchFamily="18" charset="0"/>
              </a:rPr>
              <a:t>НА ЭТАПЕ ЗАВЕРШЕНИЯ </a:t>
            </a:r>
            <a:r>
              <a:rPr lang="ru-RU" sz="2400" b="1" dirty="0">
                <a:solidFill>
                  <a:srgbClr val="183962"/>
                </a:solidFill>
                <a:cs typeface="Times New Roman" panose="02020603050405020304" pitchFamily="18" charset="0"/>
              </a:rPr>
              <a:t>ЭКЗАМЕНА</a:t>
            </a:r>
            <a:endParaRPr lang="ru-RU" altLang="ru-RU" sz="2400" b="1" dirty="0">
              <a:solidFill>
                <a:srgbClr val="183962"/>
              </a:solidFill>
              <a:cs typeface="Times New Roman" panose="02020603050405020304" pitchFamily="18" charset="0"/>
            </a:endParaRPr>
          </a:p>
        </p:txBody>
      </p:sp>
      <p:sp>
        <p:nvSpPr>
          <p:cNvPr id="231426" name="AutoShape 5"/>
          <p:cNvSpPr>
            <a:spLocks noChangeArrowheads="1"/>
          </p:cNvSpPr>
          <p:nvPr/>
        </p:nvSpPr>
        <p:spPr bwMode="auto">
          <a:xfrm>
            <a:off x="0" y="541320"/>
            <a:ext cx="9144000" cy="576263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prstClr val="white"/>
                </a:solidFill>
              </a:rPr>
              <a:t>Передача ЭМ из ППЭ в РЦОИ, упаковка в штабе</a:t>
            </a:r>
            <a:endParaRPr lang="ru-RU" sz="2400" b="1" dirty="0">
              <a:solidFill>
                <a:prstClr val="white"/>
              </a:solidFill>
            </a:endParaRPr>
          </a:p>
        </p:txBody>
      </p:sp>
      <p:pic>
        <p:nvPicPr>
          <p:cNvPr id="21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 rot="5400000">
            <a:off x="4197299" y="1967431"/>
            <a:ext cx="360040" cy="1052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24" y="1115882"/>
            <a:ext cx="914387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Член ГЭК, руководитель ППЭ и технический специалист </a:t>
            </a:r>
            <a:r>
              <a:rPr lang="ru-RU" sz="1800" b="1" dirty="0" smtClean="0">
                <a:solidFill>
                  <a:prstClr val="black"/>
                </a:solidFill>
              </a:rPr>
              <a:t>ожидают в штабе ППЭ подтверждения от РЦОИ факта успешного получения и расшифровки переданного пакета с электронными образами бланков и форм ППЭ. 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Статус</a:t>
            </a:r>
            <a:r>
              <a:rPr lang="ru-RU" sz="1800" b="1" dirty="0" smtClean="0">
                <a:solidFill>
                  <a:prstClr val="black"/>
                </a:solidFill>
              </a:rPr>
              <a:t> принимает значение </a:t>
            </a:r>
            <a:r>
              <a:rPr lang="ru-RU" sz="1800" b="1" dirty="0" smtClean="0">
                <a:solidFill>
                  <a:srgbClr val="FF0000"/>
                </a:solidFill>
              </a:rPr>
              <a:t>«ПОДТВЕРЖДЕН».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691" y="2709253"/>
            <a:ext cx="87851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prstClr val="black"/>
                </a:solidFill>
              </a:rPr>
              <a:t>Член ГЭК совместно с руководителем ППЭ еще раз пересчитывают все бланки, помещают их в те же ВДП, в которых они были доставлены из аудитории и упаковывают в сейф-пакет.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1" y="4922891"/>
            <a:ext cx="1306403" cy="176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21" y="4598092"/>
            <a:ext cx="1306403" cy="142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32" y="4582059"/>
            <a:ext cx="1306403" cy="143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0249" y="3684660"/>
            <a:ext cx="1589367" cy="1169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БОЛЬШОЙ (1)</a:t>
            </a:r>
            <a:r>
              <a:rPr lang="ru-RU" sz="1400" dirty="0" smtClean="0"/>
              <a:t>. </a:t>
            </a:r>
            <a:endParaRPr lang="ru-RU" sz="1400" dirty="0"/>
          </a:p>
          <a:p>
            <a:pPr algn="ctr"/>
            <a:r>
              <a:rPr lang="ru-RU" sz="1400" dirty="0" smtClean="0"/>
              <a:t>ВДП с бланками ответов и ВДП с формами ППЭ</a:t>
            </a:r>
          </a:p>
          <a:p>
            <a:pPr algn="ctr"/>
            <a:r>
              <a:rPr lang="ru-RU" sz="1400" dirty="0" smtClean="0"/>
              <a:t>(в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ППЭ-14-01) 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055793" y="3632583"/>
            <a:ext cx="2444452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СТАНДАРТНЫЙ</a:t>
            </a:r>
            <a:r>
              <a:rPr lang="ru-RU" sz="1400" dirty="0" smtClean="0"/>
              <a:t>. Использованные диски, ВДП с испорченными ЭМ, форма ППЭ-14-04</a:t>
            </a:r>
            <a:endParaRPr lang="ru-RU" sz="1400" dirty="0"/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61" y="4937408"/>
            <a:ext cx="1306403" cy="176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769426" y="3632583"/>
            <a:ext cx="1587624" cy="938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СТАНДАРТНЫЙ</a:t>
            </a:r>
            <a:r>
              <a:rPr lang="ru-RU" sz="1300" dirty="0" smtClean="0"/>
              <a:t> 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Не </a:t>
            </a:r>
            <a:r>
              <a:rPr lang="ru-RU" sz="1400" dirty="0" err="1" smtClean="0"/>
              <a:t>использованые</a:t>
            </a:r>
            <a:r>
              <a:rPr lang="ru-RU" sz="1400" dirty="0" smtClean="0"/>
              <a:t> диски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42690" y="3873464"/>
            <a:ext cx="2321797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БОЛЬШОЙ (2)</a:t>
            </a:r>
            <a:endParaRPr lang="ru-RU" sz="1400" dirty="0" smtClean="0"/>
          </a:p>
          <a:p>
            <a:pPr algn="ctr"/>
            <a:endParaRPr lang="ru-RU" sz="1300" dirty="0" smtClean="0"/>
          </a:p>
          <a:p>
            <a:pPr algn="ctr"/>
            <a:r>
              <a:rPr lang="ru-RU" sz="1400" dirty="0" smtClean="0"/>
              <a:t>Стандартные сейф-пакеты с КИМ по числу аудиторий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07704" y="3875344"/>
            <a:ext cx="0" cy="299405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644008" y="3875344"/>
            <a:ext cx="0" cy="2145944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516216" y="3875344"/>
            <a:ext cx="0" cy="299405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80656" y="5827299"/>
            <a:ext cx="144016" cy="28803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664852" y="5844296"/>
            <a:ext cx="159297" cy="27663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07463" y="6142970"/>
            <a:ext cx="3983571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 БОЛЬШОЙ (3) сейф-пакет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(+ туда же ВДП с черновиками)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48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6093296"/>
            <a:ext cx="3240087" cy="582612"/>
          </a:xfrm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882" name="Text Box 6"/>
          <p:cNvSpPr txBox="1">
            <a:spLocks noChangeArrowheads="1"/>
          </p:cNvSpPr>
          <p:nvPr/>
        </p:nvSpPr>
        <p:spPr bwMode="auto">
          <a:xfrm>
            <a:off x="683568" y="41275"/>
            <a:ext cx="6875463" cy="175432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err="1" smtClean="0"/>
              <a:t>Гардымова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Руженна</a:t>
            </a:r>
            <a:r>
              <a:rPr lang="ru-RU" sz="3600" b="1" dirty="0" smtClean="0"/>
              <a:t> Анатольевна</a:t>
            </a:r>
          </a:p>
          <a:p>
            <a:pPr algn="ctr"/>
            <a:r>
              <a:rPr lang="ru-RU" sz="3600" b="1" dirty="0" smtClean="0"/>
              <a:t>8(861)234-62-89</a:t>
            </a:r>
          </a:p>
        </p:txBody>
      </p:sp>
      <p:sp>
        <p:nvSpPr>
          <p:cNvPr id="250884" name="Прямоугольник 8"/>
          <p:cNvSpPr>
            <a:spLocks noChangeArrowheads="1"/>
          </p:cNvSpPr>
          <p:nvPr/>
        </p:nvSpPr>
        <p:spPr bwMode="auto">
          <a:xfrm>
            <a:off x="4560888" y="4651375"/>
            <a:ext cx="4375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800" b="1" dirty="0">
              <a:solidFill>
                <a:srgbClr val="10253F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50885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1275"/>
            <a:ext cx="1300163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Край_чистый_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" y="1795601"/>
            <a:ext cx="3764431" cy="34429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0887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0" y="2420888"/>
            <a:ext cx="33162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716772" y="4143544"/>
            <a:ext cx="3925565" cy="175432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Бойкова</a:t>
            </a:r>
            <a:r>
              <a:rPr lang="ru-RU" sz="3600" b="1" dirty="0" smtClean="0"/>
              <a:t> Марина </a:t>
            </a:r>
          </a:p>
          <a:p>
            <a:pPr algn="ctr"/>
            <a:r>
              <a:rPr lang="ru-RU" sz="3600" b="1" dirty="0" smtClean="0"/>
              <a:t>Евгеньевна</a:t>
            </a:r>
          </a:p>
          <a:p>
            <a:pPr algn="ctr"/>
            <a:r>
              <a:rPr lang="ru-RU" sz="3600" b="1" dirty="0" smtClean="0"/>
              <a:t>8(861)234-07-66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067944" y="1824460"/>
            <a:ext cx="4868094" cy="175432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Саидмурадов</a:t>
            </a:r>
            <a:r>
              <a:rPr lang="ru-RU" sz="3600" b="1" dirty="0" smtClean="0"/>
              <a:t> Анатолий </a:t>
            </a:r>
            <a:r>
              <a:rPr lang="ru-RU" sz="3600" b="1" dirty="0" err="1" smtClean="0"/>
              <a:t>Ульмасович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8(861)236-45-77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kern="0" dirty="0" smtClean="0">
                <a:solidFill>
                  <a:srgbClr val="183962"/>
                </a:solidFill>
              </a:rPr>
              <a:t>ТЕХНИЧЕСКАЯ ГОТОВНОСТЬ ППЭ</a:t>
            </a:r>
            <a:endParaRPr lang="ru-RU" altLang="ru-RU" sz="2400" b="1" kern="0" dirty="0">
              <a:solidFill>
                <a:srgbClr val="183962"/>
              </a:solidFill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509451"/>
            <a:ext cx="9144000" cy="5032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sz="2400" b="1" kern="0" dirty="0" smtClean="0">
                <a:solidFill>
                  <a:prstClr val="white"/>
                </a:solidFill>
              </a:rPr>
              <a:t>                                      Членам ГЭК и руководителям ППЭ                                    </a:t>
            </a:r>
          </a:p>
        </p:txBody>
      </p:sp>
      <p:pic>
        <p:nvPicPr>
          <p:cNvPr id="4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12689"/>
            <a:ext cx="9144000" cy="15213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подготовки ППЭ необходимо лично убедиться,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 рабочем месте технических специалистов имеются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пользователя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отмеченными закладками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местами решения нештатных ситуаций.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33994"/>
            <a:ext cx="3059832" cy="4324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38026"/>
            <a:ext cx="2952328" cy="42316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70" y="2542071"/>
            <a:ext cx="3316230" cy="4324006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777652" y="3212976"/>
            <a:ext cx="1778124" cy="842323"/>
          </a:xfrm>
          <a:prstGeom prst="ellipse">
            <a:avLst/>
          </a:prstGeom>
          <a:noFill/>
          <a:ln w="57150"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82938" y="3933056"/>
            <a:ext cx="1778124" cy="792088"/>
          </a:xfrm>
          <a:prstGeom prst="ellipse">
            <a:avLst/>
          </a:prstGeom>
          <a:noFill/>
          <a:ln w="57150"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96822" y="3284983"/>
            <a:ext cx="2007625" cy="864097"/>
          </a:xfrm>
          <a:prstGeom prst="ellipse">
            <a:avLst/>
          </a:prstGeom>
          <a:noFill/>
          <a:ln w="57150"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236296" y="3789040"/>
            <a:ext cx="6480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11960" y="4437112"/>
            <a:ext cx="6480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31640" y="3717032"/>
            <a:ext cx="6480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kern="0" dirty="0" smtClean="0">
                <a:solidFill>
                  <a:srgbClr val="183962"/>
                </a:solidFill>
              </a:rPr>
              <a:t>ОРГАНИЗАЦИЯ РАБОТЫ ППЭ</a:t>
            </a:r>
            <a:endParaRPr lang="ru-RU" altLang="ru-RU" sz="2400" b="1" kern="0" dirty="0">
              <a:solidFill>
                <a:srgbClr val="183962"/>
              </a:solidFill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509451"/>
            <a:ext cx="9144000" cy="5032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sz="2400" b="1" kern="0" dirty="0" smtClean="0">
                <a:solidFill>
                  <a:prstClr val="white"/>
                </a:solidFill>
              </a:rPr>
              <a:t>Соблюдение порядка в ППЭ</a:t>
            </a:r>
          </a:p>
        </p:txBody>
      </p:sp>
      <p:pic>
        <p:nvPicPr>
          <p:cNvPr id="4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" y="1064653"/>
            <a:ext cx="9110072" cy="3845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1081718"/>
            <a:ext cx="5292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ВПРАВЕ ИСПОЛЬЗОВАТЬ СРЕДСТВА СВЯЗИ:</a:t>
            </a:r>
          </a:p>
          <a:p>
            <a:pPr marL="342900" indent="-342900" algn="r">
              <a:buFontTx/>
              <a:buChar char="-"/>
            </a:pPr>
            <a:r>
              <a:rPr lang="ru-RU" sz="2000" b="1" dirty="0" smtClean="0">
                <a:solidFill>
                  <a:srgbClr val="FFFF00"/>
                </a:solidFill>
              </a:rPr>
              <a:t>Руководитель ППЭ;</a:t>
            </a:r>
          </a:p>
          <a:p>
            <a:pPr marL="342900" indent="-342900" algn="r">
              <a:buFontTx/>
              <a:buChar char="-"/>
            </a:pPr>
            <a:r>
              <a:rPr lang="ru-RU" sz="2000" b="1" dirty="0" smtClean="0">
                <a:solidFill>
                  <a:srgbClr val="FFFF00"/>
                </a:solidFill>
              </a:rPr>
              <a:t>Члены ГЭК;</a:t>
            </a:r>
          </a:p>
          <a:p>
            <a:pPr marL="342900" indent="-342900" algn="r">
              <a:buFontTx/>
              <a:buChar char="-"/>
            </a:pPr>
            <a:r>
              <a:rPr lang="ru-RU" sz="2000" b="1" dirty="0" smtClean="0">
                <a:solidFill>
                  <a:srgbClr val="FFFF00"/>
                </a:solidFill>
              </a:rPr>
              <a:t>Руководитель ОО (лицо, им уполномоченное);</a:t>
            </a:r>
          </a:p>
          <a:p>
            <a:pPr marL="342900" indent="-342900" algn="r">
              <a:buFontTx/>
              <a:buChar char="-"/>
            </a:pPr>
            <a:r>
              <a:rPr lang="ru-RU" sz="2000" b="1" dirty="0" smtClean="0">
                <a:solidFill>
                  <a:srgbClr val="FFFF00"/>
                </a:solidFill>
              </a:rPr>
              <a:t>Сотрудники охраны;</a:t>
            </a:r>
          </a:p>
          <a:p>
            <a:pPr marL="342900" indent="-342900" algn="r">
              <a:buFontTx/>
              <a:buChar char="-"/>
            </a:pPr>
            <a:r>
              <a:rPr lang="ru-RU" sz="2000" b="1" dirty="0" smtClean="0">
                <a:solidFill>
                  <a:srgbClr val="FFFF00"/>
                </a:solidFill>
              </a:rPr>
              <a:t>Аккредитованные наблюдатели;</a:t>
            </a:r>
          </a:p>
          <a:p>
            <a:pPr marL="342900" indent="-342900" algn="r">
              <a:buFontTx/>
              <a:buChar char="-"/>
            </a:pPr>
            <a:r>
              <a:rPr lang="ru-RU" sz="2000" b="1" dirty="0" smtClean="0">
                <a:solidFill>
                  <a:srgbClr val="FFFF00"/>
                </a:solidFill>
              </a:rPr>
              <a:t>Аккредитованные СМИ;</a:t>
            </a:r>
          </a:p>
          <a:p>
            <a:pPr marL="342900" indent="-342900" algn="r">
              <a:buFontTx/>
              <a:buChar char="-"/>
            </a:pPr>
            <a:r>
              <a:rPr lang="ru-RU" sz="2000" b="1" dirty="0" smtClean="0">
                <a:solidFill>
                  <a:srgbClr val="FFFF00"/>
                </a:solidFill>
              </a:rPr>
              <a:t>Должностные лица </a:t>
            </a:r>
            <a:r>
              <a:rPr lang="ru-RU" sz="2000" b="1" dirty="0" err="1" smtClean="0">
                <a:solidFill>
                  <a:srgbClr val="FFFF00"/>
                </a:solidFill>
              </a:rPr>
              <a:t>Рособрнадзора</a:t>
            </a:r>
            <a:r>
              <a:rPr lang="ru-RU" sz="2000" b="1" dirty="0" smtClean="0">
                <a:solidFill>
                  <a:srgbClr val="FFFF00"/>
                </a:solidFill>
              </a:rPr>
              <a:t>, представители министерства, управления по надзору и контролю.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7928" y="4867370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Использовать средства связи можно только в штабе ППЭ и только в связи со служебной необходимостью.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865" y="4935303"/>
            <a:ext cx="1729755" cy="17297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32" y="4914870"/>
            <a:ext cx="1729755" cy="17297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6224" y="4901804"/>
            <a:ext cx="4466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Члены ГЭК сообщают о всех ситуациях</a:t>
            </a:r>
          </a:p>
          <a:p>
            <a:r>
              <a:rPr lang="ru-RU" sz="1800" b="1" dirty="0"/>
              <a:t>п</a:t>
            </a:r>
            <a:r>
              <a:rPr lang="ru-RU" sz="1800" b="1" dirty="0" smtClean="0"/>
              <a:t>редставителю министерства (Р.А.):</a:t>
            </a:r>
          </a:p>
          <a:p>
            <a:pPr marL="171450" indent="-171450">
              <a:buFontTx/>
              <a:buChar char="-"/>
            </a:pPr>
            <a:r>
              <a:rPr lang="ru-RU" sz="1800" b="1" dirty="0"/>
              <a:t>с</a:t>
            </a:r>
            <a:r>
              <a:rPr lang="ru-RU" sz="1800" b="1" dirty="0" smtClean="0"/>
              <a:t>бой при печати;</a:t>
            </a:r>
          </a:p>
          <a:p>
            <a:pPr marL="171450" indent="-171450">
              <a:buFontTx/>
              <a:buChar char="-"/>
            </a:pPr>
            <a:r>
              <a:rPr lang="ru-RU" sz="1800" b="1" dirty="0"/>
              <a:t>д</a:t>
            </a:r>
            <a:r>
              <a:rPr lang="ru-RU" sz="1800" b="1" dirty="0" smtClean="0"/>
              <a:t>осрочное завершение экзамена;</a:t>
            </a:r>
          </a:p>
          <a:p>
            <a:pPr marL="171450" indent="-171450">
              <a:buFontTx/>
              <a:buChar char="-"/>
            </a:pPr>
            <a:r>
              <a:rPr lang="ru-RU" sz="1800" b="1" dirty="0"/>
              <a:t>у</a:t>
            </a:r>
            <a:r>
              <a:rPr lang="ru-RU" sz="1800" b="1" dirty="0" smtClean="0"/>
              <a:t>даление участника;</a:t>
            </a:r>
          </a:p>
          <a:p>
            <a:pPr marL="171450" indent="-171450">
              <a:buFontTx/>
              <a:buChar char="-"/>
            </a:pPr>
            <a:r>
              <a:rPr lang="ru-RU" sz="1800" b="1" dirty="0"/>
              <a:t>н</a:t>
            </a:r>
            <a:r>
              <a:rPr lang="ru-RU" sz="1800" b="1" dirty="0" smtClean="0"/>
              <a:t>арушение порядка организаторами </a:t>
            </a:r>
          </a:p>
          <a:p>
            <a:pPr marL="171450" indent="-171450">
              <a:buFontTx/>
              <a:buChar char="-"/>
            </a:pPr>
            <a:r>
              <a:rPr lang="ru-RU" sz="1800" b="1" dirty="0" smtClean="0"/>
              <a:t>и т.п.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7359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183962"/>
                </a:solidFill>
              </a:rPr>
              <a:t>ТЕХНИЧЕСКАЯ ГОТОВНОСТЬ ППЭ</a:t>
            </a:r>
            <a:endParaRPr lang="ru-RU" altLang="ru-RU" sz="2400" b="1" kern="0" dirty="0">
              <a:solidFill>
                <a:srgbClr val="183962"/>
              </a:solidFill>
            </a:endParaRPr>
          </a:p>
        </p:txBody>
      </p:sp>
      <p:sp>
        <p:nvSpPr>
          <p:cNvPr id="8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533400"/>
            <a:ext cx="9144000" cy="663352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МЕРОПРИЯТИЯ</a:t>
            </a:r>
          </a:p>
        </p:txBody>
      </p:sp>
      <p:pic>
        <p:nvPicPr>
          <p:cNvPr id="9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7"/>
          </a:xfrm>
        </p:spPr>
      </p:pic>
      <p:sp>
        <p:nvSpPr>
          <p:cNvPr id="12" name="Овал 11"/>
          <p:cNvSpPr/>
          <p:nvPr/>
        </p:nvSpPr>
        <p:spPr>
          <a:xfrm>
            <a:off x="6948264" y="2348880"/>
            <a:ext cx="864096" cy="57606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948264" y="4437112"/>
            <a:ext cx="864096" cy="57606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76256" y="5805264"/>
            <a:ext cx="936104" cy="93610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3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8" y="505385"/>
            <a:ext cx="9144000" cy="75590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96752"/>
            <a:ext cx="9180512" cy="5661248"/>
          </a:xfrm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183962"/>
                </a:solidFill>
              </a:rPr>
              <a:t>ТЕХНИЧЕСКАЯ ГОТОВНОСТЬ ППЭ</a:t>
            </a:r>
            <a:endParaRPr lang="ru-RU" altLang="ru-RU" sz="2400" b="1" kern="0" dirty="0">
              <a:solidFill>
                <a:srgbClr val="183962"/>
              </a:solidFill>
            </a:endParaRPr>
          </a:p>
        </p:txBody>
      </p:sp>
      <p:pic>
        <p:nvPicPr>
          <p:cNvPr id="6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-68188" y="1332248"/>
            <a:ext cx="1691680" cy="36346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-68188" y="4149081"/>
            <a:ext cx="2191916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84518" y="4190601"/>
            <a:ext cx="6901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ВАЖНО !!!КАЖДЫЙ ЧЛЕН ГЭК должен осуществить КТГ ХОТЯ БЫ ОДНОЙ станции печати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2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183962"/>
                </a:solidFill>
              </a:rPr>
              <a:t>ТЕХНИЧЕСКАЯ ГОТОВНОСТЬ ППЭ</a:t>
            </a:r>
            <a:endParaRPr lang="ru-RU" altLang="ru-RU" sz="2400" b="1" kern="0" dirty="0">
              <a:solidFill>
                <a:srgbClr val="183962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0" y="549275"/>
            <a:ext cx="9144000" cy="7191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kern="0" dirty="0" smtClean="0">
                <a:solidFill>
                  <a:srgbClr val="C00000"/>
                </a:solidFill>
              </a:rPr>
              <a:t>СЛЕДУЕТ ОБРАТИТЬ ВНИМАНИЕ !!!!</a:t>
            </a:r>
          </a:p>
        </p:txBody>
      </p:sp>
      <p:pic>
        <p:nvPicPr>
          <p:cNvPr id="13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84288"/>
            <a:ext cx="8604448" cy="5589587"/>
          </a:xfrm>
          <a:ln>
            <a:solidFill>
              <a:srgbClr val="FFFF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44824"/>
            <a:ext cx="1124744" cy="11247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55" y="2650256"/>
            <a:ext cx="1124744" cy="11247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90" y="3455688"/>
            <a:ext cx="1124744" cy="1124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69" y="4229136"/>
            <a:ext cx="1124744" cy="11247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50" y="5050614"/>
            <a:ext cx="1124744" cy="11247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34" y="5824062"/>
            <a:ext cx="1124744" cy="1124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057" y="1131995"/>
            <a:ext cx="1124744" cy="112474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956709" y="2186094"/>
            <a:ext cx="467666" cy="44539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00192" y="2135985"/>
            <a:ext cx="1800200" cy="54242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3717032"/>
            <a:ext cx="864096" cy="5121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43808" y="3455688"/>
            <a:ext cx="23762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583282" y="5642964"/>
            <a:ext cx="1548558" cy="44210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148064" y="5632937"/>
            <a:ext cx="1656184" cy="45212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380312" y="5733256"/>
            <a:ext cx="50405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438286" y="6525344"/>
            <a:ext cx="94202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60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47800" y="0"/>
            <a:ext cx="7696200" cy="533400"/>
          </a:xfrm>
          <a:prstGeom prst="flowChartTerminator">
            <a:avLst/>
          </a:prstGeom>
          <a:solidFill>
            <a:srgbClr val="1F497D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83962"/>
                </a:solidFill>
                <a:effectLst/>
                <a:uLnTx/>
                <a:uFillTx/>
              </a:rPr>
              <a:t>ТЕХНИЧЕСКАЯ ГОТОВНОСТЬ ППЭ</a:t>
            </a: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183962"/>
              </a:solidFill>
              <a:effectLst/>
              <a:uLnTx/>
              <a:uFillTx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0" y="549275"/>
            <a:ext cx="9144000" cy="719138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C00000"/>
                </a:solidFill>
              </a:rPr>
              <a:t>СРОКИ</a:t>
            </a:r>
            <a:r>
              <a:rPr lang="ru-RU" sz="2800" b="1" kern="0" dirty="0" smtClean="0">
                <a:solidFill>
                  <a:prstClr val="white"/>
                </a:solidFill>
              </a:rPr>
              <a:t>, КОТОРЫЕ </a:t>
            </a:r>
            <a:r>
              <a:rPr lang="ru-RU" sz="2800" b="1" kern="0" dirty="0" smtClean="0">
                <a:solidFill>
                  <a:srgbClr val="C00000"/>
                </a:solidFill>
              </a:rPr>
              <a:t>НАРУШАТЬ НЕЛЬЗЯ!!!!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13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97"/>
            <a:ext cx="1196280" cy="3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413"/>
            <a:ext cx="9144000" cy="5589587"/>
          </a:xfrm>
        </p:spPr>
      </p:pic>
      <p:sp>
        <p:nvSpPr>
          <p:cNvPr id="19" name="Овал 18"/>
          <p:cNvSpPr/>
          <p:nvPr/>
        </p:nvSpPr>
        <p:spPr>
          <a:xfrm>
            <a:off x="1259632" y="1987550"/>
            <a:ext cx="2592287" cy="36132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2539"/>
      </p:ext>
    </p:extLst>
  </p:cSld>
  <p:clrMapOvr>
    <a:masterClrMapping/>
  </p:clrMapOvr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18368</TotalTime>
  <Words>2947</Words>
  <Application>Microsoft Office PowerPoint</Application>
  <PresentationFormat>Экран (4:3)</PresentationFormat>
  <Paragraphs>516</Paragraphs>
  <Slides>38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Malgun Gothic</vt:lpstr>
      <vt:lpstr>Arial</vt:lpstr>
      <vt:lpstr>Calibri</vt:lpstr>
      <vt:lpstr>Calibri Light</vt:lpstr>
      <vt:lpstr>Times New Roman</vt:lpstr>
      <vt:lpstr>4_Тема Office</vt:lpstr>
      <vt:lpstr>Тема Office</vt:lpstr>
      <vt:lpstr>1_Тема Office</vt:lpstr>
      <vt:lpstr>8_Тема Office</vt:lpstr>
      <vt:lpstr>12_Тема Office</vt:lpstr>
      <vt:lpstr>14_Тема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ОРГАНИЗАЦИОННЫЕ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Шлык</dc:creator>
  <cp:lastModifiedBy>РАБОТА</cp:lastModifiedBy>
  <cp:revision>1378</cp:revision>
  <cp:lastPrinted>2019-02-11T08:50:23Z</cp:lastPrinted>
  <dcterms:created xsi:type="dcterms:W3CDTF">2011-05-04T17:33:02Z</dcterms:created>
  <dcterms:modified xsi:type="dcterms:W3CDTF">2019-04-23T08:53:36Z</dcterms:modified>
</cp:coreProperties>
</file>